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3" r:id="rId1"/>
  </p:sldMasterIdLst>
  <p:notesMasterIdLst>
    <p:notesMasterId r:id="rId35"/>
  </p:notesMasterIdLst>
  <p:handoutMasterIdLst>
    <p:handoutMasterId r:id="rId36"/>
  </p:handoutMasterIdLst>
  <p:sldIdLst>
    <p:sldId id="256" r:id="rId2"/>
    <p:sldId id="419" r:id="rId3"/>
    <p:sldId id="420" r:id="rId4"/>
    <p:sldId id="433" r:id="rId5"/>
    <p:sldId id="421" r:id="rId6"/>
    <p:sldId id="423" r:id="rId7"/>
    <p:sldId id="422" r:id="rId8"/>
    <p:sldId id="424" r:id="rId9"/>
    <p:sldId id="425" r:id="rId10"/>
    <p:sldId id="426" r:id="rId11"/>
    <p:sldId id="264" r:id="rId12"/>
    <p:sldId id="418" r:id="rId13"/>
    <p:sldId id="415" r:id="rId14"/>
    <p:sldId id="257" r:id="rId15"/>
    <p:sldId id="272" r:id="rId16"/>
    <p:sldId id="284" r:id="rId17"/>
    <p:sldId id="271" r:id="rId18"/>
    <p:sldId id="273" r:id="rId19"/>
    <p:sldId id="275" r:id="rId20"/>
    <p:sldId id="427" r:id="rId21"/>
    <p:sldId id="258" r:id="rId22"/>
    <p:sldId id="274" r:id="rId23"/>
    <p:sldId id="417" r:id="rId24"/>
    <p:sldId id="276" r:id="rId25"/>
    <p:sldId id="434" r:id="rId26"/>
    <p:sldId id="285" r:id="rId27"/>
    <p:sldId id="435" r:id="rId28"/>
    <p:sldId id="277" r:id="rId29"/>
    <p:sldId id="428" r:id="rId30"/>
    <p:sldId id="278" r:id="rId31"/>
    <p:sldId id="429" r:id="rId32"/>
    <p:sldId id="431" r:id="rId33"/>
    <p:sldId id="432" r:id="rId34"/>
  </p:sldIdLst>
  <p:sldSz cx="9144000" cy="6858000" type="screen4x3"/>
  <p:notesSz cx="10234613" cy="7099300"/>
  <p:defaultTextStyle>
    <a:defPPr>
      <a:defRPr lang="tr-TR"/>
    </a:defPPr>
    <a:lvl1pPr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Palatino Linotype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36">
          <p15:clr>
            <a:srgbClr val="A4A3A4"/>
          </p15:clr>
        </p15:guide>
        <p15:guide id="2" pos="322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  <a:srgbClr val="B2B2B2"/>
    <a:srgbClr val="66FF33"/>
    <a:srgbClr val="990033"/>
    <a:srgbClr val="FF6600"/>
    <a:srgbClr val="FF0000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 autoAdjust="0"/>
    <p:restoredTop sz="94220" autoAdjust="0"/>
  </p:normalViewPr>
  <p:slideViewPr>
    <p:cSldViewPr>
      <p:cViewPr varScale="1">
        <p:scale>
          <a:sx n="117" d="100"/>
          <a:sy n="117" d="100"/>
        </p:scale>
        <p:origin x="172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-1254" y="-84"/>
      </p:cViewPr>
      <p:guideLst>
        <p:guide orient="horz" pos="2236"/>
        <p:guide pos="32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charset="0"/>
              </a:defRPr>
            </a:lvl1pPr>
          </a:lstStyle>
          <a:p>
            <a:endParaRPr lang="tr-TR"/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797550" y="0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charset="0"/>
              </a:defRPr>
            </a:lvl1pPr>
          </a:lstStyle>
          <a:p>
            <a:endParaRPr lang="tr-TR"/>
          </a:p>
        </p:txBody>
      </p:sp>
      <p:sp>
        <p:nvSpPr>
          <p:cNvPr id="1290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742113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charset="0"/>
              </a:defRPr>
            </a:lvl1pPr>
          </a:lstStyle>
          <a:p>
            <a:endParaRPr lang="tr-TR"/>
          </a:p>
        </p:txBody>
      </p:sp>
      <p:sp>
        <p:nvSpPr>
          <p:cNvPr id="1290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797550" y="6742113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charset="0"/>
              </a:defRPr>
            </a:lvl1pPr>
          </a:lstStyle>
          <a:p>
            <a:fld id="{5FF5AA11-6FE7-4D92-860D-F09A5A1025BA}" type="slidenum">
              <a:rPr lang="tr-TR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gif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tiff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charset="0"/>
              </a:defRPr>
            </a:lvl1pPr>
          </a:lstStyle>
          <a:p>
            <a:endParaRPr lang="tr-TR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797550" y="0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charset="0"/>
              </a:defRPr>
            </a:lvl1pPr>
          </a:lstStyle>
          <a:p>
            <a:endParaRPr lang="tr-TR"/>
          </a:p>
        </p:txBody>
      </p:sp>
      <p:sp>
        <p:nvSpPr>
          <p:cNvPr id="798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341688" y="531813"/>
            <a:ext cx="3549650" cy="26622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798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023938" y="3371850"/>
            <a:ext cx="8186737" cy="319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/>
              <a:t>Click to edit Master text styles</a:t>
            </a:r>
          </a:p>
          <a:p>
            <a:pPr lvl="1"/>
            <a:r>
              <a:rPr lang="tr-TR"/>
              <a:t>Second level</a:t>
            </a:r>
          </a:p>
          <a:p>
            <a:pPr lvl="2"/>
            <a:r>
              <a:rPr lang="tr-TR"/>
              <a:t>Third level</a:t>
            </a:r>
          </a:p>
          <a:p>
            <a:pPr lvl="3"/>
            <a:r>
              <a:rPr lang="tr-TR"/>
              <a:t>Fourth level</a:t>
            </a:r>
          </a:p>
          <a:p>
            <a:pPr lvl="4"/>
            <a:r>
              <a:rPr lang="tr-TR"/>
              <a:t>Fifth level</a:t>
            </a:r>
          </a:p>
        </p:txBody>
      </p:sp>
      <p:sp>
        <p:nvSpPr>
          <p:cNvPr id="798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742113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>
                <a:latin typeface="Arial" charset="0"/>
              </a:defRPr>
            </a:lvl1pPr>
          </a:lstStyle>
          <a:p>
            <a:endParaRPr lang="tr-TR"/>
          </a:p>
        </p:txBody>
      </p:sp>
      <p:sp>
        <p:nvSpPr>
          <p:cNvPr id="798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797550" y="6742113"/>
            <a:ext cx="4435475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charset="0"/>
              </a:defRPr>
            </a:lvl1pPr>
          </a:lstStyle>
          <a:p>
            <a:fld id="{8B153843-1CF4-4938-B773-3DA6477B563D}" type="slidenum">
              <a:rPr lang="tr-TR"/>
              <a:pPr/>
              <a:t>‹#›</a:t>
            </a:fld>
            <a:endParaRPr 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53843-1CF4-4938-B773-3DA6477B563D}" type="slidenum">
              <a:rPr lang="tr-TR" smtClean="0"/>
              <a:pPr/>
              <a:t>1</a:t>
            </a:fld>
            <a:endParaRPr lang="tr-T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1C75592-7ED8-43B7-86FC-DC656096824A}" type="slidenum">
              <a:rPr lang="tr-TR"/>
              <a:pPr/>
              <a:t>14</a:t>
            </a:fld>
            <a:endParaRPr lang="tr-TR"/>
          </a:p>
        </p:txBody>
      </p:sp>
      <p:sp>
        <p:nvSpPr>
          <p:cNvPr id="174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BDE32BE-7060-409C-A0CB-7403F6FD9703}" type="slidenum">
              <a:rPr lang="tr-TR"/>
              <a:pPr/>
              <a:t>23</a:t>
            </a:fld>
            <a:endParaRPr lang="tr-TR"/>
          </a:p>
        </p:txBody>
      </p:sp>
      <p:sp>
        <p:nvSpPr>
          <p:cNvPr id="307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r>
              <a:rPr lang="tr-TR"/>
              <a:t>7/7/2014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r>
              <a:rPr kumimoji="0" lang="en-US">
                <a:solidFill>
                  <a:schemeClr val="accent1">
                    <a:tint val="20000"/>
                  </a:schemeClr>
                </a:solidFill>
              </a:rPr>
              <a:t>Lecture Notes for E Alpaydın 2014 Introduction to Machine Learning 3e © The MIT Press (V1.0)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EF01B-3E1B-4C8D-B011-36D712BFB2B7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278F9C3F-35F6-4828-B0FA-F9989E488FE7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0" y="6642100"/>
            <a:ext cx="6048375" cy="2159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588125" y="623728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B25A429E-EC32-4435-B6D9-2C358E91B0C4}" type="slidenum">
              <a:rPr lang="tr-TR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Notes for E Alpaydın 2014 Introduction to Machine Learning 3e © The MIT Press (V1.0)</a:t>
            </a:r>
            <a:endParaRPr lang="tr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F4C409-C017-451C-B236-E185BBA6E0E4}" type="slidenum">
              <a:rPr lang="tr-TR" smtClean="0"/>
              <a:pPr/>
              <a:t>‹#›</a:t>
            </a:fld>
            <a:endParaRPr lang="tr-TR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BF0E594-9508-4F75-8FB2-7E9FCE92EA31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760FE00C-4B8F-47F3-A16C-D0D9B116FB63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5CE4C0FC-FB5E-4CD8-96B8-6699BA0E3345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C4B51A6-28A7-47F6-AE2C-F4B123EFE55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895849B-5B8D-4701-B904-178A9E77F54C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BFE715C-B3C6-4904-A8B1-DB4C55920D83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r>
              <a:rPr lang="tr-TR"/>
              <a:t>7/7/2014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CCE1536C-8D64-4D00-A372-4396C9E22901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r>
              <a:rPr lang="en-US"/>
              <a:t>Lecture Notes for E Alpaydın 2014 Introduction to Machine Learning 3e © The MIT Press (V1.0)</a:t>
            </a:r>
            <a:endParaRPr lang="tr-T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tr-TR"/>
              <a:t>7/7/2014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Lecture Notes for E Alpaydın 2014 Introduction to Machine Learning 3e © The MIT Press (V1.0)</a:t>
            </a:r>
            <a:endParaRPr lang="tr-TR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4DA0FD2-D456-4FC5-A587-87644C4EB2D1}" type="slidenum">
              <a:rPr lang="tr-TR" smtClean="0"/>
              <a:pPr/>
              <a:t>‹#›</a:t>
            </a:fld>
            <a:endParaRPr lang="tr-T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gif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31840" y="1988840"/>
            <a:ext cx="4915272" cy="2160240"/>
          </a:xfrm>
        </p:spPr>
        <p:txBody>
          <a:bodyPr>
            <a:normAutofit fontScale="90000"/>
          </a:bodyPr>
          <a:lstStyle/>
          <a:p>
            <a:r>
              <a:rPr lang="tr-TR" i="0" dirty="0"/>
              <a:t>INTRODUCTION </a:t>
            </a:r>
            <a:br>
              <a:rPr lang="tr-TR" i="0" dirty="0"/>
            </a:br>
            <a:r>
              <a:rPr lang="tr-TR" i="0" dirty="0"/>
              <a:t>TO</a:t>
            </a:r>
            <a:r>
              <a:rPr lang="tr-TR" dirty="0"/>
              <a:t> </a:t>
            </a:r>
            <a:br>
              <a:rPr lang="tr-TR" dirty="0"/>
            </a:br>
            <a:r>
              <a:rPr lang="tr-TR" dirty="0"/>
              <a:t>Machine </a:t>
            </a:r>
            <a:br>
              <a:rPr lang="tr-TR" dirty="0"/>
            </a:br>
            <a:r>
              <a:rPr lang="tr-TR" dirty="0"/>
              <a:t>Learning</a:t>
            </a:r>
            <a:br>
              <a:rPr lang="tr-TR" dirty="0"/>
            </a:br>
            <a:r>
              <a:rPr lang="tr-TR" sz="2800" dirty="0"/>
              <a:t>3rd Edition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39552" y="4149080"/>
            <a:ext cx="7344816" cy="158417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tr-TR" sz="2400" dirty="0">
                <a:latin typeface="+mj-lt"/>
              </a:rPr>
              <a:t>ETHEM ALPAYDIN</a:t>
            </a:r>
          </a:p>
          <a:p>
            <a:pPr>
              <a:lnSpc>
                <a:spcPct val="80000"/>
              </a:lnSpc>
            </a:pPr>
            <a:r>
              <a:rPr lang="tr-TR" sz="2400" dirty="0">
                <a:latin typeface="+mj-lt"/>
              </a:rPr>
              <a:t>© The MIT </a:t>
            </a:r>
            <a:r>
              <a:rPr lang="tr-TR" sz="2400" dirty="0" err="1">
                <a:latin typeface="+mj-lt"/>
              </a:rPr>
              <a:t>Press</a:t>
            </a:r>
            <a:endParaRPr lang="tr-TR" sz="2400" dirty="0">
              <a:latin typeface="+mj-lt"/>
            </a:endParaRPr>
          </a:p>
          <a:p>
            <a:pPr>
              <a:lnSpc>
                <a:spcPct val="80000"/>
              </a:lnSpc>
            </a:pPr>
            <a:endParaRPr lang="tr-TR" sz="1800" dirty="0">
              <a:latin typeface="+mj-lt"/>
            </a:endParaRPr>
          </a:p>
          <a:p>
            <a:pPr>
              <a:lnSpc>
                <a:spcPct val="80000"/>
              </a:lnSpc>
            </a:pPr>
            <a:r>
              <a:rPr lang="tr-TR" sz="2000" i="1" dirty="0">
                <a:latin typeface="+mj-lt"/>
              </a:rPr>
              <a:t>alpaydin@boun.edu.tr</a:t>
            </a:r>
          </a:p>
          <a:p>
            <a:pPr>
              <a:lnSpc>
                <a:spcPct val="80000"/>
              </a:lnSpc>
            </a:pPr>
            <a:r>
              <a:rPr lang="tr-TR" sz="2000" i="1" dirty="0">
                <a:latin typeface="+mj-lt"/>
              </a:rPr>
              <a:t>http://www.cmpe.boun.edu.tr/~ethem/i2ml3e</a:t>
            </a: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3131840" y="836712"/>
            <a:ext cx="4895850" cy="360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tr-TR" sz="2800" dirty="0">
                <a:solidFill>
                  <a:schemeClr val="accent3"/>
                </a:solidFill>
                <a:latin typeface="Calibri" pitchFamily="34" charset="0"/>
                <a:cs typeface="Calibri" pitchFamily="34" charset="0"/>
              </a:rPr>
              <a:t>Lecture Slides for</a:t>
            </a:r>
          </a:p>
        </p:txBody>
      </p:sp>
      <p:pic>
        <p:nvPicPr>
          <p:cNvPr id="36866" name="Picture 2" descr="http://mitpress.mit.edu/sites/default/files/imagecache/booklist_node/9780262028189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908720"/>
            <a:ext cx="2095500" cy="23717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Why</a:t>
            </a:r>
            <a:r>
              <a:rPr lang="tr-TR" dirty="0"/>
              <a:t> Machine Learning?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10</a:t>
            </a:fld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2F7FC81-D17B-A045-A5CB-47C26579F254}"/>
                  </a:ext>
                </a:extLst>
              </p:cNvPr>
              <p:cNvSpPr txBox="1"/>
              <p:nvPr/>
            </p:nvSpPr>
            <p:spPr>
              <a:xfrm>
                <a:off x="612648" y="2276872"/>
                <a:ext cx="213879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PK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2F7FC81-D17B-A045-A5CB-47C26579F2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648" y="2276872"/>
                <a:ext cx="2138791" cy="492443"/>
              </a:xfrm>
              <a:prstGeom prst="rect">
                <a:avLst/>
              </a:prstGeom>
              <a:blipFill>
                <a:blip r:embed="rId2"/>
                <a:stretch>
                  <a:fillRect l="-4142" r="-1183" b="-25641"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C614819-7804-274D-B2F1-EE2F7EFE8A41}"/>
                  </a:ext>
                </a:extLst>
              </p:cNvPr>
              <p:cNvSpPr txBox="1"/>
              <p:nvPr/>
            </p:nvSpPr>
            <p:spPr>
              <a:xfrm>
                <a:off x="617547" y="3861048"/>
                <a:ext cx="2345963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PK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C614819-7804-274D-B2F1-EE2F7EFE8A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547" y="3861048"/>
                <a:ext cx="2345963" cy="492443"/>
              </a:xfrm>
              <a:prstGeom prst="rect">
                <a:avLst/>
              </a:prstGeom>
              <a:blipFill>
                <a:blip r:embed="rId3"/>
                <a:stretch>
                  <a:fillRect l="-3226" r="-1075" b="-25000"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AFE1188-8DD4-4343-9732-C227F04810F5}"/>
                  </a:ext>
                </a:extLst>
              </p:cNvPr>
              <p:cNvSpPr txBox="1"/>
              <p:nvPr/>
            </p:nvSpPr>
            <p:spPr>
              <a:xfrm>
                <a:off x="595623" y="5456837"/>
                <a:ext cx="3040319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</m:oMath>
                  </m:oMathPara>
                </a14:m>
                <a:endParaRPr lang="en-PK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AFE1188-8DD4-4343-9732-C227F0481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623" y="5456837"/>
                <a:ext cx="3040319" cy="492443"/>
              </a:xfrm>
              <a:prstGeom prst="rect">
                <a:avLst/>
              </a:prstGeom>
              <a:blipFill>
                <a:blip r:embed="rId4"/>
                <a:stretch>
                  <a:fillRect l="-2917" r="-417" b="-32500"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4AEA4434-F363-4948-9716-B75D9E1572C1}"/>
              </a:ext>
            </a:extLst>
          </p:cNvPr>
          <p:cNvSpPr txBox="1"/>
          <p:nvPr/>
        </p:nvSpPr>
        <p:spPr>
          <a:xfrm>
            <a:off x="3851920" y="2307650"/>
            <a:ext cx="1064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2400" dirty="0"/>
              <a:t>Linear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26E832-7F03-2D4A-B5A4-C24A276E4031}"/>
              </a:ext>
            </a:extLst>
          </p:cNvPr>
          <p:cNvSpPr txBox="1"/>
          <p:nvPr/>
        </p:nvSpPr>
        <p:spPr>
          <a:xfrm>
            <a:off x="3851919" y="3911524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2400" dirty="0"/>
              <a:t>Nonlinear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6B27CB-149D-5648-8DA6-943D1E17A8F2}"/>
              </a:ext>
            </a:extLst>
          </p:cNvPr>
          <p:cNvSpPr txBox="1"/>
          <p:nvPr/>
        </p:nvSpPr>
        <p:spPr>
          <a:xfrm>
            <a:off x="3846689" y="5487615"/>
            <a:ext cx="2606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2400" dirty="0"/>
              <a:t>Highly Nonlinear</a:t>
            </a:r>
          </a:p>
        </p:txBody>
      </p:sp>
      <p:sp>
        <p:nvSpPr>
          <p:cNvPr id="11" name="Left-up Arrow 10">
            <a:extLst>
              <a:ext uri="{FF2B5EF4-FFF2-40B4-BE49-F238E27FC236}">
                <a16:creationId xmlns:a16="http://schemas.microsoft.com/office/drawing/2014/main" id="{0D8AB52C-A764-8649-81FE-8C4AF0582668}"/>
              </a:ext>
            </a:extLst>
          </p:cNvPr>
          <p:cNvSpPr/>
          <p:nvPr/>
        </p:nvSpPr>
        <p:spPr>
          <a:xfrm rot="5400000">
            <a:off x="6122650" y="1582636"/>
            <a:ext cx="1651228" cy="1584176"/>
          </a:xfrm>
          <a:prstGeom prst="leftUpArrow">
            <a:avLst>
              <a:gd name="adj1" fmla="val 3568"/>
              <a:gd name="adj2" fmla="val 8160"/>
              <a:gd name="adj3" fmla="val 10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0" name="Left-up Arrow 19">
            <a:extLst>
              <a:ext uri="{FF2B5EF4-FFF2-40B4-BE49-F238E27FC236}">
                <a16:creationId xmlns:a16="http://schemas.microsoft.com/office/drawing/2014/main" id="{AE9E5A1C-7E31-7541-96D4-33494576C6AE}"/>
              </a:ext>
            </a:extLst>
          </p:cNvPr>
          <p:cNvSpPr/>
          <p:nvPr/>
        </p:nvSpPr>
        <p:spPr>
          <a:xfrm rot="5400000">
            <a:off x="6122650" y="3233864"/>
            <a:ext cx="1651228" cy="1584176"/>
          </a:xfrm>
          <a:prstGeom prst="leftUpArrow">
            <a:avLst>
              <a:gd name="adj1" fmla="val 3568"/>
              <a:gd name="adj2" fmla="val 8160"/>
              <a:gd name="adj3" fmla="val 10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1" name="Left-up Arrow 20">
            <a:extLst>
              <a:ext uri="{FF2B5EF4-FFF2-40B4-BE49-F238E27FC236}">
                <a16:creationId xmlns:a16="http://schemas.microsoft.com/office/drawing/2014/main" id="{BE688947-08B9-BE4E-BE4A-5084BCE609C5}"/>
              </a:ext>
            </a:extLst>
          </p:cNvPr>
          <p:cNvSpPr/>
          <p:nvPr/>
        </p:nvSpPr>
        <p:spPr>
          <a:xfrm rot="5400000">
            <a:off x="6629048" y="5011698"/>
            <a:ext cx="1651228" cy="1584176"/>
          </a:xfrm>
          <a:prstGeom prst="leftUpArrow">
            <a:avLst>
              <a:gd name="adj1" fmla="val 3568"/>
              <a:gd name="adj2" fmla="val 8160"/>
              <a:gd name="adj3" fmla="val 10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A89AD41-A3B1-3A40-A5AC-C426F8E3F314}"/>
              </a:ext>
            </a:extLst>
          </p:cNvPr>
          <p:cNvCxnSpPr/>
          <p:nvPr/>
        </p:nvCxnSpPr>
        <p:spPr>
          <a:xfrm flipV="1">
            <a:off x="6372200" y="1844824"/>
            <a:ext cx="1152128" cy="11521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0FA513AB-8C60-5C45-B278-DBA3913E96B0}"/>
              </a:ext>
            </a:extLst>
          </p:cNvPr>
          <p:cNvCxnSpPr>
            <a:cxnSpLocks/>
          </p:cNvCxnSpPr>
          <p:nvPr/>
        </p:nvCxnSpPr>
        <p:spPr>
          <a:xfrm flipV="1">
            <a:off x="6383829" y="3752089"/>
            <a:ext cx="1070833" cy="818713"/>
          </a:xfrm>
          <a:prstGeom prst="curvedConnector3">
            <a:avLst>
              <a:gd name="adj1" fmla="val 53243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 30">
            <a:extLst>
              <a:ext uri="{FF2B5EF4-FFF2-40B4-BE49-F238E27FC236}">
                <a16:creationId xmlns:a16="http://schemas.microsoft.com/office/drawing/2014/main" id="{B9BB9048-F49B-1149-87C1-8EC906C1CA36}"/>
              </a:ext>
            </a:extLst>
          </p:cNvPr>
          <p:cNvSpPr/>
          <p:nvPr/>
        </p:nvSpPr>
        <p:spPr>
          <a:xfrm>
            <a:off x="6886937" y="5266481"/>
            <a:ext cx="1436399" cy="1145894"/>
          </a:xfrm>
          <a:custGeom>
            <a:avLst/>
            <a:gdLst>
              <a:gd name="connsiteX0" fmla="*/ 0 w 1436399"/>
              <a:gd name="connsiteY0" fmla="*/ 1145894 h 1145894"/>
              <a:gd name="connsiteX1" fmla="*/ 81022 w 1436399"/>
              <a:gd name="connsiteY1" fmla="*/ 1099595 h 1145894"/>
              <a:gd name="connsiteX2" fmla="*/ 127321 w 1436399"/>
              <a:gd name="connsiteY2" fmla="*/ 1053296 h 1145894"/>
              <a:gd name="connsiteX3" fmla="*/ 150471 w 1436399"/>
              <a:gd name="connsiteY3" fmla="*/ 983848 h 1145894"/>
              <a:gd name="connsiteX4" fmla="*/ 162045 w 1436399"/>
              <a:gd name="connsiteY4" fmla="*/ 949124 h 1145894"/>
              <a:gd name="connsiteX5" fmla="*/ 162045 w 1436399"/>
              <a:gd name="connsiteY5" fmla="*/ 706056 h 1145894"/>
              <a:gd name="connsiteX6" fmla="*/ 173620 w 1436399"/>
              <a:gd name="connsiteY6" fmla="*/ 578734 h 1145894"/>
              <a:gd name="connsiteX7" fmla="*/ 185195 w 1436399"/>
              <a:gd name="connsiteY7" fmla="*/ 544010 h 1145894"/>
              <a:gd name="connsiteX8" fmla="*/ 254643 w 1436399"/>
              <a:gd name="connsiteY8" fmla="*/ 509286 h 1145894"/>
              <a:gd name="connsiteX9" fmla="*/ 405114 w 1436399"/>
              <a:gd name="connsiteY9" fmla="*/ 544010 h 1145894"/>
              <a:gd name="connsiteX10" fmla="*/ 428263 w 1436399"/>
              <a:gd name="connsiteY10" fmla="*/ 567160 h 1145894"/>
              <a:gd name="connsiteX11" fmla="*/ 474562 w 1436399"/>
              <a:gd name="connsiteY11" fmla="*/ 706056 h 1145894"/>
              <a:gd name="connsiteX12" fmla="*/ 486136 w 1436399"/>
              <a:gd name="connsiteY12" fmla="*/ 740780 h 1145894"/>
              <a:gd name="connsiteX13" fmla="*/ 544010 w 1436399"/>
              <a:gd name="connsiteY13" fmla="*/ 787078 h 1145894"/>
              <a:gd name="connsiteX14" fmla="*/ 567159 w 1436399"/>
              <a:gd name="connsiteY14" fmla="*/ 752354 h 1145894"/>
              <a:gd name="connsiteX15" fmla="*/ 590309 w 1436399"/>
              <a:gd name="connsiteY15" fmla="*/ 671332 h 1145894"/>
              <a:gd name="connsiteX16" fmla="*/ 532435 w 1436399"/>
              <a:gd name="connsiteY16" fmla="*/ 462987 h 1145894"/>
              <a:gd name="connsiteX17" fmla="*/ 486136 w 1436399"/>
              <a:gd name="connsiteY17" fmla="*/ 393539 h 1145894"/>
              <a:gd name="connsiteX18" fmla="*/ 474562 w 1436399"/>
              <a:gd name="connsiteY18" fmla="*/ 208344 h 1145894"/>
              <a:gd name="connsiteX19" fmla="*/ 509286 w 1436399"/>
              <a:gd name="connsiteY19" fmla="*/ 173620 h 1145894"/>
              <a:gd name="connsiteX20" fmla="*/ 555585 w 1436399"/>
              <a:gd name="connsiteY20" fmla="*/ 138896 h 1145894"/>
              <a:gd name="connsiteX21" fmla="*/ 636607 w 1436399"/>
              <a:gd name="connsiteY21" fmla="*/ 115747 h 1145894"/>
              <a:gd name="connsiteX22" fmla="*/ 752354 w 1436399"/>
              <a:gd name="connsiteY22" fmla="*/ 138896 h 1145894"/>
              <a:gd name="connsiteX23" fmla="*/ 798653 w 1436399"/>
              <a:gd name="connsiteY23" fmla="*/ 150471 h 1145894"/>
              <a:gd name="connsiteX24" fmla="*/ 821802 w 1436399"/>
              <a:gd name="connsiteY24" fmla="*/ 185195 h 1145894"/>
              <a:gd name="connsiteX25" fmla="*/ 844952 w 1436399"/>
              <a:gd name="connsiteY25" fmla="*/ 208344 h 1145894"/>
              <a:gd name="connsiteX26" fmla="*/ 879676 w 1436399"/>
              <a:gd name="connsiteY26" fmla="*/ 277792 h 1145894"/>
              <a:gd name="connsiteX27" fmla="*/ 891250 w 1436399"/>
              <a:gd name="connsiteY27" fmla="*/ 439838 h 1145894"/>
              <a:gd name="connsiteX28" fmla="*/ 914400 w 1436399"/>
              <a:gd name="connsiteY28" fmla="*/ 544010 h 1145894"/>
              <a:gd name="connsiteX29" fmla="*/ 937549 w 1436399"/>
              <a:gd name="connsiteY29" fmla="*/ 671332 h 1145894"/>
              <a:gd name="connsiteX30" fmla="*/ 972273 w 1436399"/>
              <a:gd name="connsiteY30" fmla="*/ 740780 h 1145894"/>
              <a:gd name="connsiteX31" fmla="*/ 1041721 w 1436399"/>
              <a:gd name="connsiteY31" fmla="*/ 787078 h 1145894"/>
              <a:gd name="connsiteX32" fmla="*/ 1099595 w 1436399"/>
              <a:gd name="connsiteY32" fmla="*/ 775504 h 1145894"/>
              <a:gd name="connsiteX33" fmla="*/ 1111169 w 1436399"/>
              <a:gd name="connsiteY33" fmla="*/ 740780 h 1145894"/>
              <a:gd name="connsiteX34" fmla="*/ 1122744 w 1436399"/>
              <a:gd name="connsiteY34" fmla="*/ 694481 h 1145894"/>
              <a:gd name="connsiteX35" fmla="*/ 1145893 w 1436399"/>
              <a:gd name="connsiteY35" fmla="*/ 625033 h 1145894"/>
              <a:gd name="connsiteX36" fmla="*/ 1134319 w 1436399"/>
              <a:gd name="connsiteY36" fmla="*/ 347241 h 1145894"/>
              <a:gd name="connsiteX37" fmla="*/ 1145893 w 1436399"/>
              <a:gd name="connsiteY37" fmla="*/ 277792 h 1145894"/>
              <a:gd name="connsiteX38" fmla="*/ 1169043 w 1436399"/>
              <a:gd name="connsiteY38" fmla="*/ 243068 h 1145894"/>
              <a:gd name="connsiteX39" fmla="*/ 1203767 w 1436399"/>
              <a:gd name="connsiteY39" fmla="*/ 208344 h 1145894"/>
              <a:gd name="connsiteX40" fmla="*/ 1331088 w 1436399"/>
              <a:gd name="connsiteY40" fmla="*/ 185195 h 1145894"/>
              <a:gd name="connsiteX41" fmla="*/ 1412111 w 1436399"/>
              <a:gd name="connsiteY41" fmla="*/ 173620 h 1145894"/>
              <a:gd name="connsiteX42" fmla="*/ 1435260 w 1436399"/>
              <a:gd name="connsiteY42" fmla="*/ 92597 h 1145894"/>
              <a:gd name="connsiteX43" fmla="*/ 1435260 w 1436399"/>
              <a:gd name="connsiteY43" fmla="*/ 0 h 1145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436399" h="1145894">
                <a:moveTo>
                  <a:pt x="0" y="1145894"/>
                </a:moveTo>
                <a:cubicBezTo>
                  <a:pt x="27007" y="1130461"/>
                  <a:pt x="55866" y="1117891"/>
                  <a:pt x="81022" y="1099595"/>
                </a:cubicBezTo>
                <a:cubicBezTo>
                  <a:pt x="98673" y="1086758"/>
                  <a:pt x="127321" y="1053296"/>
                  <a:pt x="127321" y="1053296"/>
                </a:cubicBezTo>
                <a:lnTo>
                  <a:pt x="150471" y="983848"/>
                </a:lnTo>
                <a:lnTo>
                  <a:pt x="162045" y="949124"/>
                </a:lnTo>
                <a:cubicBezTo>
                  <a:pt x="188089" y="766819"/>
                  <a:pt x="162045" y="989943"/>
                  <a:pt x="162045" y="706056"/>
                </a:cubicBezTo>
                <a:cubicBezTo>
                  <a:pt x="162045" y="663440"/>
                  <a:pt x="167593" y="620921"/>
                  <a:pt x="173620" y="578734"/>
                </a:cubicBezTo>
                <a:cubicBezTo>
                  <a:pt x="175345" y="566656"/>
                  <a:pt x="177573" y="553537"/>
                  <a:pt x="185195" y="544010"/>
                </a:cubicBezTo>
                <a:cubicBezTo>
                  <a:pt x="201513" y="523613"/>
                  <a:pt x="231769" y="516911"/>
                  <a:pt x="254643" y="509286"/>
                </a:cubicBezTo>
                <a:cubicBezTo>
                  <a:pt x="348662" y="518688"/>
                  <a:pt x="350888" y="500629"/>
                  <a:pt x="405114" y="544010"/>
                </a:cubicBezTo>
                <a:cubicBezTo>
                  <a:pt x="413635" y="550827"/>
                  <a:pt x="420547" y="559443"/>
                  <a:pt x="428263" y="567160"/>
                </a:cubicBezTo>
                <a:lnTo>
                  <a:pt x="474562" y="706056"/>
                </a:lnTo>
                <a:cubicBezTo>
                  <a:pt x="478420" y="717631"/>
                  <a:pt x="477509" y="732153"/>
                  <a:pt x="486136" y="740780"/>
                </a:cubicBezTo>
                <a:cubicBezTo>
                  <a:pt x="519123" y="773765"/>
                  <a:pt x="500206" y="757876"/>
                  <a:pt x="544010" y="787078"/>
                </a:cubicBezTo>
                <a:cubicBezTo>
                  <a:pt x="551726" y="775503"/>
                  <a:pt x="560938" y="764796"/>
                  <a:pt x="567159" y="752354"/>
                </a:cubicBezTo>
                <a:cubicBezTo>
                  <a:pt x="575462" y="735748"/>
                  <a:pt x="586600" y="686167"/>
                  <a:pt x="590309" y="671332"/>
                </a:cubicBezTo>
                <a:cubicBezTo>
                  <a:pt x="579507" y="563310"/>
                  <a:pt x="592331" y="552830"/>
                  <a:pt x="532435" y="462987"/>
                </a:cubicBezTo>
                <a:lnTo>
                  <a:pt x="486136" y="393539"/>
                </a:lnTo>
                <a:cubicBezTo>
                  <a:pt x="460242" y="315857"/>
                  <a:pt x="445436" y="303003"/>
                  <a:pt x="474562" y="208344"/>
                </a:cubicBezTo>
                <a:cubicBezTo>
                  <a:pt x="479376" y="192699"/>
                  <a:pt x="496858" y="184273"/>
                  <a:pt x="509286" y="173620"/>
                </a:cubicBezTo>
                <a:cubicBezTo>
                  <a:pt x="523933" y="161065"/>
                  <a:pt x="538835" y="148467"/>
                  <a:pt x="555585" y="138896"/>
                </a:cubicBezTo>
                <a:cubicBezTo>
                  <a:pt x="568496" y="131518"/>
                  <a:pt x="626589" y="118252"/>
                  <a:pt x="636607" y="115747"/>
                </a:cubicBezTo>
                <a:lnTo>
                  <a:pt x="752354" y="138896"/>
                </a:lnTo>
                <a:cubicBezTo>
                  <a:pt x="767909" y="142229"/>
                  <a:pt x="785417" y="141647"/>
                  <a:pt x="798653" y="150471"/>
                </a:cubicBezTo>
                <a:cubicBezTo>
                  <a:pt x="810228" y="158187"/>
                  <a:pt x="813112" y="174332"/>
                  <a:pt x="821802" y="185195"/>
                </a:cubicBezTo>
                <a:cubicBezTo>
                  <a:pt x="828619" y="193716"/>
                  <a:pt x="838135" y="199823"/>
                  <a:pt x="844952" y="208344"/>
                </a:cubicBezTo>
                <a:cubicBezTo>
                  <a:pt x="870594" y="240396"/>
                  <a:pt x="867451" y="241118"/>
                  <a:pt x="879676" y="277792"/>
                </a:cubicBezTo>
                <a:cubicBezTo>
                  <a:pt x="883534" y="331807"/>
                  <a:pt x="885581" y="385983"/>
                  <a:pt x="891250" y="439838"/>
                </a:cubicBezTo>
                <a:cubicBezTo>
                  <a:pt x="895742" y="482514"/>
                  <a:pt x="906304" y="503527"/>
                  <a:pt x="914400" y="544010"/>
                </a:cubicBezTo>
                <a:cubicBezTo>
                  <a:pt x="939527" y="669649"/>
                  <a:pt x="912721" y="559609"/>
                  <a:pt x="937549" y="671332"/>
                </a:cubicBezTo>
                <a:cubicBezTo>
                  <a:pt x="946531" y="711750"/>
                  <a:pt x="941470" y="717678"/>
                  <a:pt x="972273" y="740780"/>
                </a:cubicBezTo>
                <a:cubicBezTo>
                  <a:pt x="994531" y="757473"/>
                  <a:pt x="1041721" y="787078"/>
                  <a:pt x="1041721" y="787078"/>
                </a:cubicBezTo>
                <a:cubicBezTo>
                  <a:pt x="1061012" y="783220"/>
                  <a:pt x="1083226" y="786417"/>
                  <a:pt x="1099595" y="775504"/>
                </a:cubicBezTo>
                <a:cubicBezTo>
                  <a:pt x="1109747" y="768736"/>
                  <a:pt x="1107817" y="752511"/>
                  <a:pt x="1111169" y="740780"/>
                </a:cubicBezTo>
                <a:cubicBezTo>
                  <a:pt x="1115539" y="725484"/>
                  <a:pt x="1118173" y="709718"/>
                  <a:pt x="1122744" y="694481"/>
                </a:cubicBezTo>
                <a:cubicBezTo>
                  <a:pt x="1129756" y="671109"/>
                  <a:pt x="1145893" y="625033"/>
                  <a:pt x="1145893" y="625033"/>
                </a:cubicBezTo>
                <a:cubicBezTo>
                  <a:pt x="1142035" y="532436"/>
                  <a:pt x="1134319" y="439919"/>
                  <a:pt x="1134319" y="347241"/>
                </a:cubicBezTo>
                <a:cubicBezTo>
                  <a:pt x="1134319" y="323772"/>
                  <a:pt x="1138472" y="300057"/>
                  <a:pt x="1145893" y="277792"/>
                </a:cubicBezTo>
                <a:cubicBezTo>
                  <a:pt x="1150292" y="264595"/>
                  <a:pt x="1160137" y="253755"/>
                  <a:pt x="1169043" y="243068"/>
                </a:cubicBezTo>
                <a:cubicBezTo>
                  <a:pt x="1179522" y="230493"/>
                  <a:pt x="1190147" y="217424"/>
                  <a:pt x="1203767" y="208344"/>
                </a:cubicBezTo>
                <a:cubicBezTo>
                  <a:pt x="1228494" y="191859"/>
                  <a:pt x="1327107" y="185726"/>
                  <a:pt x="1331088" y="185195"/>
                </a:cubicBezTo>
                <a:lnTo>
                  <a:pt x="1412111" y="173620"/>
                </a:lnTo>
                <a:cubicBezTo>
                  <a:pt x="1418809" y="153526"/>
                  <a:pt x="1433645" y="111980"/>
                  <a:pt x="1435260" y="92597"/>
                </a:cubicBezTo>
                <a:cubicBezTo>
                  <a:pt x="1437823" y="61838"/>
                  <a:pt x="1435260" y="30866"/>
                  <a:pt x="1435260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FB8D41-701F-674A-A9BC-B8D9C9D88E57}"/>
              </a:ext>
            </a:extLst>
          </p:cNvPr>
          <p:cNvSpPr txBox="1"/>
          <p:nvPr/>
        </p:nvSpPr>
        <p:spPr>
          <a:xfrm>
            <a:off x="630474" y="2991103"/>
            <a:ext cx="2880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2000" dirty="0">
                <a:solidFill>
                  <a:srgbClr val="C00000"/>
                </a:solidFill>
              </a:rPr>
              <a:t>Direct Solution Possible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281AB3-DA1A-CA4A-AE6D-40931AA55C3B}"/>
              </a:ext>
            </a:extLst>
          </p:cNvPr>
          <p:cNvSpPr txBox="1"/>
          <p:nvPr/>
        </p:nvSpPr>
        <p:spPr>
          <a:xfrm>
            <a:off x="612648" y="4578062"/>
            <a:ext cx="2880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2000" dirty="0">
                <a:solidFill>
                  <a:srgbClr val="C00000"/>
                </a:solidFill>
              </a:rPr>
              <a:t>Direct Solution Possible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02D1D7-DD6A-3543-BAE1-9D38674FF1D1}"/>
              </a:ext>
            </a:extLst>
          </p:cNvPr>
          <p:cNvSpPr txBox="1"/>
          <p:nvPr/>
        </p:nvSpPr>
        <p:spPr>
          <a:xfrm>
            <a:off x="630474" y="6162238"/>
            <a:ext cx="41631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2000" dirty="0">
                <a:solidFill>
                  <a:srgbClr val="C00000"/>
                </a:solidFill>
              </a:rPr>
              <a:t>Direct Solution Not Possible --- ML</a:t>
            </a:r>
          </a:p>
        </p:txBody>
      </p:sp>
    </p:spTree>
    <p:extLst>
      <p:ext uri="{BB962C8B-B14F-4D97-AF65-F5344CB8AC3E}">
        <p14:creationId xmlns:p14="http://schemas.microsoft.com/office/powerpoint/2010/main" val="3860222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tr-TR" sz="2000" i="0"/>
              <a:t>CHAPTER 1:</a:t>
            </a:r>
            <a:r>
              <a:rPr lang="tr-TR"/>
              <a:t> </a:t>
            </a:r>
            <a:br>
              <a:rPr lang="tr-TR"/>
            </a:br>
            <a:r>
              <a:rPr lang="tr-TR"/>
              <a:t>Introduction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Big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12</a:t>
            </a:fld>
            <a:endParaRPr lang="tr-TR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/>
              <a:t>Widespread use of personal computers and wireless communication leads to “big data”</a:t>
            </a:r>
          </a:p>
          <a:p>
            <a:r>
              <a:rPr lang="tr-TR" dirty="0"/>
              <a:t>We are both producers and consumers of data</a:t>
            </a:r>
          </a:p>
          <a:p>
            <a:r>
              <a:rPr lang="tr-TR" dirty="0"/>
              <a:t>Data is not random, it has </a:t>
            </a:r>
            <a:r>
              <a:rPr lang="tr-TR" dirty="0">
                <a:solidFill>
                  <a:srgbClr val="C00000"/>
                </a:solidFill>
              </a:rPr>
              <a:t>structure</a:t>
            </a:r>
            <a:r>
              <a:rPr lang="tr-TR" dirty="0"/>
              <a:t>, e.g., customer behavior</a:t>
            </a:r>
          </a:p>
          <a:p>
            <a:r>
              <a:rPr lang="tr-TR" dirty="0"/>
              <a:t>We need “</a:t>
            </a:r>
            <a:r>
              <a:rPr lang="tr-TR" dirty="0">
                <a:solidFill>
                  <a:srgbClr val="C00000"/>
                </a:solidFill>
              </a:rPr>
              <a:t>big theory</a:t>
            </a:r>
            <a:r>
              <a:rPr lang="tr-TR" dirty="0"/>
              <a:t>” to extract that structure from data for</a:t>
            </a:r>
          </a:p>
          <a:p>
            <a:pPr>
              <a:buNone/>
            </a:pPr>
            <a:r>
              <a:rPr lang="tr-TR" dirty="0"/>
              <a:t>   (a) Understanding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process</a:t>
            </a:r>
            <a:endParaRPr lang="tr-TR" dirty="0"/>
          </a:p>
          <a:p>
            <a:pPr>
              <a:buNone/>
            </a:pPr>
            <a:r>
              <a:rPr lang="tr-TR" dirty="0"/>
              <a:t>   (b) </a:t>
            </a:r>
            <a:r>
              <a:rPr lang="tr-TR" dirty="0" err="1"/>
              <a:t>Learn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memorize</a:t>
            </a:r>
            <a:endParaRPr lang="tr-TR" dirty="0"/>
          </a:p>
          <a:p>
            <a:pPr>
              <a:buNone/>
            </a:pPr>
            <a:r>
              <a:rPr lang="tr-TR" dirty="0"/>
              <a:t>   (b) Making predictions for the future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Why “Learn” ?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13</a:t>
            </a:fld>
            <a:endParaRPr lang="tr-TR" dirty="0"/>
          </a:p>
        </p:txBody>
      </p:sp>
      <p:sp>
        <p:nvSpPr>
          <p:cNvPr id="30208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tr-TR" dirty="0">
                <a:solidFill>
                  <a:schemeClr val="tx2"/>
                </a:solidFill>
              </a:rPr>
              <a:t>Machine learning is programming computers to optimize a performance criterion using example data or past experience.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tx2"/>
                </a:solidFill>
              </a:rPr>
              <a:t>There is no need to “learn” to calculate payroll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tx2"/>
                </a:solidFill>
              </a:rPr>
              <a:t>Learning is used when:</a:t>
            </a:r>
          </a:p>
          <a:p>
            <a:pPr lvl="1">
              <a:lnSpc>
                <a:spcPct val="90000"/>
              </a:lnSpc>
            </a:pPr>
            <a:r>
              <a:rPr lang="tr-TR" dirty="0">
                <a:solidFill>
                  <a:schemeClr val="tx2"/>
                </a:solidFill>
              </a:rPr>
              <a:t>Human expertise does not exist (navigating on </a:t>
            </a:r>
            <a:r>
              <a:rPr lang="tr-TR" dirty="0" err="1">
                <a:solidFill>
                  <a:schemeClr val="tx2"/>
                </a:solidFill>
              </a:rPr>
              <a:t>Venus</a:t>
            </a:r>
            <a:r>
              <a:rPr lang="tr-TR" dirty="0">
                <a:solidFill>
                  <a:schemeClr val="tx2"/>
                </a:solidFill>
              </a:rPr>
              <a:t>),</a:t>
            </a:r>
          </a:p>
          <a:p>
            <a:pPr lvl="1">
              <a:lnSpc>
                <a:spcPct val="90000"/>
              </a:lnSpc>
            </a:pPr>
            <a:r>
              <a:rPr lang="tr-TR" dirty="0">
                <a:solidFill>
                  <a:schemeClr val="tx2"/>
                </a:solidFill>
              </a:rPr>
              <a:t>Humans are unable to explain their expertise (</a:t>
            </a:r>
            <a:r>
              <a:rPr lang="tr-TR" dirty="0" err="1">
                <a:solidFill>
                  <a:schemeClr val="tx2"/>
                </a:solidFill>
              </a:rPr>
              <a:t>speech</a:t>
            </a:r>
            <a:r>
              <a:rPr lang="tr-TR" dirty="0">
                <a:solidFill>
                  <a:schemeClr val="tx2"/>
                </a:solidFill>
              </a:rPr>
              <a:t> </a:t>
            </a:r>
            <a:r>
              <a:rPr lang="tr-TR" dirty="0" err="1">
                <a:solidFill>
                  <a:schemeClr val="tx2"/>
                </a:solidFill>
              </a:rPr>
              <a:t>recognition</a:t>
            </a:r>
            <a:r>
              <a:rPr lang="tr-TR" dirty="0">
                <a:solidFill>
                  <a:schemeClr val="tx2"/>
                </a:solidFill>
              </a:rPr>
              <a:t>)</a:t>
            </a:r>
          </a:p>
          <a:p>
            <a:pPr lvl="1">
              <a:lnSpc>
                <a:spcPct val="90000"/>
              </a:lnSpc>
            </a:pPr>
            <a:r>
              <a:rPr lang="tr-TR" dirty="0">
                <a:solidFill>
                  <a:schemeClr val="tx2"/>
                </a:solidFill>
              </a:rPr>
              <a:t>Solution changes in time (mobile </a:t>
            </a:r>
            <a:r>
              <a:rPr lang="tr-TR" dirty="0" err="1">
                <a:solidFill>
                  <a:schemeClr val="tx2"/>
                </a:solidFill>
              </a:rPr>
              <a:t>communication</a:t>
            </a:r>
            <a:r>
              <a:rPr lang="tr-TR" dirty="0">
                <a:solidFill>
                  <a:schemeClr val="tx2"/>
                </a:solidFill>
              </a:rPr>
              <a:t>)</a:t>
            </a:r>
          </a:p>
          <a:p>
            <a:pPr lvl="1">
              <a:lnSpc>
                <a:spcPct val="90000"/>
              </a:lnSpc>
            </a:pPr>
            <a:r>
              <a:rPr lang="tr-TR" dirty="0">
                <a:solidFill>
                  <a:schemeClr val="tx2"/>
                </a:solidFill>
              </a:rPr>
              <a:t>Solution needs to be adapted to particular cases (user biometrics)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What We Talk About When We  Talk About “Learning”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14</a:t>
            </a:fld>
            <a:endParaRPr lang="tr-TR" dirty="0"/>
          </a:p>
        </p:txBody>
      </p:sp>
      <p:sp>
        <p:nvSpPr>
          <p:cNvPr id="23558" name="Rectangle 6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/>
              <a:t>Learning </a:t>
            </a:r>
            <a:r>
              <a:rPr lang="tr-TR" dirty="0">
                <a:solidFill>
                  <a:srgbClr val="FF0000"/>
                </a:solidFill>
              </a:rPr>
              <a:t>general models</a:t>
            </a:r>
            <a:r>
              <a:rPr lang="tr-TR" dirty="0"/>
              <a:t> from a data of particular examples </a:t>
            </a:r>
          </a:p>
          <a:p>
            <a:r>
              <a:rPr lang="tr-TR" dirty="0"/>
              <a:t>Data is cheap and abundant (data warehouses, data marts); knowledge is expensive and scarce. </a:t>
            </a:r>
          </a:p>
          <a:p>
            <a:r>
              <a:rPr lang="tr-TR" dirty="0"/>
              <a:t>Example in retail: Customer transactions to consumer behavior: </a:t>
            </a:r>
          </a:p>
          <a:p>
            <a:pPr lvl="1">
              <a:buFont typeface="Wingdings" pitchFamily="2" charset="2"/>
              <a:buNone/>
            </a:pPr>
            <a:r>
              <a:rPr lang="tr-TR" sz="2400" dirty="0"/>
              <a:t>	</a:t>
            </a:r>
            <a:r>
              <a:rPr lang="tr-TR" i="1" dirty="0"/>
              <a:t>People who bought “Blink” also bought “Outliers”  (www.amazon.com)</a:t>
            </a:r>
          </a:p>
          <a:p>
            <a:r>
              <a:rPr lang="tr-TR" dirty="0"/>
              <a:t>Build a model that is </a:t>
            </a:r>
            <a:r>
              <a:rPr lang="tr-TR" i="1" dirty="0">
                <a:solidFill>
                  <a:schemeClr val="accent1"/>
                </a:solidFill>
              </a:rPr>
              <a:t>a good and useful approximation</a:t>
            </a:r>
            <a:r>
              <a:rPr lang="tr-TR" dirty="0">
                <a:solidFill>
                  <a:schemeClr val="accent1"/>
                </a:solidFill>
              </a:rPr>
              <a:t> </a:t>
            </a:r>
            <a:r>
              <a:rPr lang="tr-TR" dirty="0"/>
              <a:t>to the data.</a:t>
            </a:r>
            <a:r>
              <a:rPr lang="tr-TR" i="1" dirty="0"/>
              <a:t> </a:t>
            </a:r>
            <a:r>
              <a:rPr lang="tr-TR" dirty="0"/>
              <a:t>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Extraction</a:t>
            </a:r>
            <a:endParaRPr lang="tr-T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15</a:t>
            </a:fld>
            <a:endParaRPr lang="tr-TR" dirty="0"/>
          </a:p>
        </p:txBody>
      </p:sp>
      <p:sp>
        <p:nvSpPr>
          <p:cNvPr id="8601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Retail:</a:t>
            </a:r>
            <a:r>
              <a:rPr lang="tr-TR" dirty="0"/>
              <a:t> </a:t>
            </a:r>
            <a:r>
              <a:rPr lang="tr-TR" dirty="0">
                <a:solidFill>
                  <a:schemeClr val="tx2"/>
                </a:solidFill>
              </a:rPr>
              <a:t>Market basket analysis, Customer relationship management (CRM)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Finance:</a:t>
            </a:r>
            <a:r>
              <a:rPr lang="tr-TR" dirty="0"/>
              <a:t> Credit scoring, fraud detection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Manufacturing: </a:t>
            </a:r>
            <a:r>
              <a:rPr lang="tr-TR" dirty="0"/>
              <a:t>Control, robotics, troubleshooting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Medicine: </a:t>
            </a:r>
            <a:r>
              <a:rPr lang="tr-TR" dirty="0"/>
              <a:t>Medical diagnosis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Telecommunications:</a:t>
            </a:r>
            <a:r>
              <a:rPr lang="tr-TR" dirty="0"/>
              <a:t> Spam filters, intrusion detection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Bioinformatics: </a:t>
            </a:r>
            <a:r>
              <a:rPr lang="tr-TR" dirty="0"/>
              <a:t>Motifs, alignment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Web mining: </a:t>
            </a:r>
            <a:r>
              <a:rPr lang="tr-TR" dirty="0"/>
              <a:t>Search engines</a:t>
            </a:r>
          </a:p>
          <a:p>
            <a:pPr>
              <a:lnSpc>
                <a:spcPct val="90000"/>
              </a:lnSpc>
            </a:pPr>
            <a:r>
              <a:rPr lang="tr-TR" dirty="0"/>
              <a:t>...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 err="1"/>
              <a:t>What</a:t>
            </a:r>
            <a:r>
              <a:rPr lang="tr-TR" dirty="0"/>
              <a:t> is Machine Learning?</a:t>
            </a:r>
            <a:br>
              <a:rPr lang="tr-TR" dirty="0"/>
            </a:br>
            <a:r>
              <a:rPr lang="tr-TR" dirty="0"/>
              <a:t>			(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sum</a:t>
            </a:r>
            <a:r>
              <a:rPr lang="tr-TR" dirty="0"/>
              <a:t> </a:t>
            </a:r>
            <a:r>
              <a:rPr lang="tr-TR" dirty="0" err="1"/>
              <a:t>up</a:t>
            </a:r>
            <a:r>
              <a:rPr lang="tr-TR" dirty="0"/>
              <a:t>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16</a:t>
            </a:fld>
            <a:endParaRPr lang="tr-TR" dirty="0"/>
          </a:p>
        </p:txBody>
      </p:sp>
      <p:sp>
        <p:nvSpPr>
          <p:cNvPr id="1075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 err="1">
                <a:solidFill>
                  <a:srgbClr val="FF0000"/>
                </a:solidFill>
              </a:rPr>
              <a:t>Extract</a:t>
            </a:r>
            <a:r>
              <a:rPr lang="tr-TR" dirty="0"/>
              <a:t> </a:t>
            </a:r>
            <a:r>
              <a:rPr lang="tr-TR" dirty="0" err="1"/>
              <a:t>information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given</a:t>
            </a:r>
            <a:r>
              <a:rPr lang="tr-TR" dirty="0"/>
              <a:t> </a:t>
            </a:r>
            <a:r>
              <a:rPr lang="tr-TR" dirty="0">
                <a:solidFill>
                  <a:srgbClr val="FF0000"/>
                </a:solidFill>
              </a:rPr>
              <a:t>data</a:t>
            </a:r>
            <a:r>
              <a:rPr lang="tr-TR" dirty="0"/>
              <a:t>.</a:t>
            </a:r>
          </a:p>
          <a:p>
            <a:r>
              <a:rPr lang="tr-TR" dirty="0"/>
              <a:t>Optimize a </a:t>
            </a:r>
            <a:r>
              <a:rPr lang="tr-TR" dirty="0" err="1"/>
              <a:t>performance</a:t>
            </a:r>
            <a:r>
              <a:rPr lang="tr-TR" dirty="0"/>
              <a:t> </a:t>
            </a:r>
            <a:r>
              <a:rPr lang="tr-TR" dirty="0" err="1"/>
              <a:t>criterion</a:t>
            </a:r>
            <a:r>
              <a:rPr lang="tr-TR" dirty="0"/>
              <a:t> </a:t>
            </a:r>
            <a:r>
              <a:rPr lang="tr-TR" dirty="0" err="1"/>
              <a:t>using</a:t>
            </a:r>
            <a:r>
              <a:rPr lang="tr-TR" dirty="0"/>
              <a:t> </a:t>
            </a:r>
            <a:r>
              <a:rPr lang="tr-TR" dirty="0" err="1"/>
              <a:t>example</a:t>
            </a:r>
            <a:r>
              <a:rPr lang="tr-TR" dirty="0"/>
              <a:t> data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past</a:t>
            </a:r>
            <a:r>
              <a:rPr lang="tr-TR" dirty="0"/>
              <a:t> </a:t>
            </a:r>
            <a:r>
              <a:rPr lang="tr-TR" dirty="0" err="1"/>
              <a:t>experience</a:t>
            </a:r>
            <a:r>
              <a:rPr lang="tr-TR" dirty="0"/>
              <a:t> </a:t>
            </a:r>
            <a:r>
              <a:rPr lang="tr-TR" dirty="0" err="1"/>
              <a:t>i.e</a:t>
            </a:r>
            <a:r>
              <a:rPr lang="tr-TR" dirty="0"/>
              <a:t>., </a:t>
            </a:r>
            <a:r>
              <a:rPr lang="tr-TR" dirty="0" err="1">
                <a:solidFill>
                  <a:srgbClr val="FF0000"/>
                </a:solidFill>
              </a:rPr>
              <a:t>think</a:t>
            </a:r>
            <a:r>
              <a:rPr lang="tr-TR" dirty="0">
                <a:solidFill>
                  <a:srgbClr val="FF0000"/>
                </a:solidFill>
              </a:rPr>
              <a:t> how </a:t>
            </a:r>
            <a:r>
              <a:rPr lang="tr-TR" dirty="0" err="1">
                <a:solidFill>
                  <a:srgbClr val="FF0000"/>
                </a:solidFill>
              </a:rPr>
              <a:t>to</a:t>
            </a:r>
            <a:r>
              <a:rPr lang="tr-TR" dirty="0">
                <a:solidFill>
                  <a:srgbClr val="FF0000"/>
                </a:solidFill>
              </a:rPr>
              <a:t> </a:t>
            </a:r>
            <a:r>
              <a:rPr lang="tr-TR" dirty="0" err="1">
                <a:solidFill>
                  <a:srgbClr val="FF0000"/>
                </a:solidFill>
              </a:rPr>
              <a:t>effectively</a:t>
            </a:r>
            <a:r>
              <a:rPr lang="tr-TR" dirty="0">
                <a:solidFill>
                  <a:srgbClr val="FF0000"/>
                </a:solidFill>
              </a:rPr>
              <a:t> </a:t>
            </a:r>
            <a:r>
              <a:rPr lang="tr-TR" dirty="0" err="1">
                <a:solidFill>
                  <a:srgbClr val="FF0000"/>
                </a:solidFill>
              </a:rPr>
              <a:t>and</a:t>
            </a:r>
            <a:r>
              <a:rPr lang="tr-TR" dirty="0">
                <a:solidFill>
                  <a:srgbClr val="FF0000"/>
                </a:solidFill>
              </a:rPr>
              <a:t> </a:t>
            </a:r>
            <a:r>
              <a:rPr lang="tr-TR" dirty="0" err="1">
                <a:solidFill>
                  <a:srgbClr val="FF0000"/>
                </a:solidFill>
              </a:rPr>
              <a:t>efficiently</a:t>
            </a:r>
            <a:r>
              <a:rPr lang="tr-TR" dirty="0">
                <a:solidFill>
                  <a:srgbClr val="FF0000"/>
                </a:solidFill>
              </a:rPr>
              <a:t> </a:t>
            </a:r>
            <a:r>
              <a:rPr lang="tr-TR" dirty="0" err="1">
                <a:solidFill>
                  <a:srgbClr val="FF0000"/>
                </a:solidFill>
              </a:rPr>
              <a:t>solve</a:t>
            </a:r>
            <a:r>
              <a:rPr lang="tr-TR" dirty="0">
                <a:solidFill>
                  <a:srgbClr val="FF0000"/>
                </a:solidFill>
              </a:rPr>
              <a:t> </a:t>
            </a:r>
            <a:r>
              <a:rPr lang="tr-TR" dirty="0" err="1">
                <a:solidFill>
                  <a:srgbClr val="FF0000"/>
                </a:solidFill>
              </a:rPr>
              <a:t>the</a:t>
            </a:r>
            <a:r>
              <a:rPr lang="tr-TR" dirty="0">
                <a:solidFill>
                  <a:srgbClr val="FF0000"/>
                </a:solidFill>
              </a:rPr>
              <a:t> problem</a:t>
            </a:r>
            <a:r>
              <a:rPr lang="tr-TR" dirty="0"/>
              <a:t>.</a:t>
            </a:r>
          </a:p>
          <a:p>
            <a:r>
              <a:rPr lang="tr-TR" dirty="0"/>
              <a:t>Role of </a:t>
            </a:r>
            <a:r>
              <a:rPr lang="tr-TR" dirty="0" err="1"/>
              <a:t>Statistics</a:t>
            </a:r>
            <a:r>
              <a:rPr lang="tr-TR" dirty="0"/>
              <a:t>: </a:t>
            </a:r>
            <a:r>
              <a:rPr lang="tr-TR" dirty="0" err="1"/>
              <a:t>Inference</a:t>
            </a:r>
            <a:r>
              <a:rPr lang="tr-TR" dirty="0"/>
              <a:t> (</a:t>
            </a:r>
            <a:r>
              <a:rPr lang="tr-TR" dirty="0" err="1">
                <a:solidFill>
                  <a:srgbClr val="FF0000"/>
                </a:solidFill>
              </a:rPr>
              <a:t>statistical</a:t>
            </a:r>
            <a:r>
              <a:rPr lang="tr-TR" dirty="0">
                <a:solidFill>
                  <a:srgbClr val="FF0000"/>
                </a:solidFill>
              </a:rPr>
              <a:t> </a:t>
            </a:r>
            <a:r>
              <a:rPr lang="tr-TR" dirty="0" err="1">
                <a:solidFill>
                  <a:srgbClr val="FF0000"/>
                </a:solidFill>
              </a:rPr>
              <a:t>modeling</a:t>
            </a:r>
            <a:r>
              <a:rPr lang="tr-TR" dirty="0"/>
              <a:t>) </a:t>
            </a:r>
            <a:r>
              <a:rPr lang="tr-TR" dirty="0" err="1"/>
              <a:t>from</a:t>
            </a:r>
            <a:r>
              <a:rPr lang="tr-TR" dirty="0"/>
              <a:t> a </a:t>
            </a:r>
            <a:r>
              <a:rPr lang="tr-TR" dirty="0" err="1"/>
              <a:t>sample</a:t>
            </a:r>
            <a:endParaRPr lang="tr-TR" dirty="0"/>
          </a:p>
          <a:p>
            <a:r>
              <a:rPr lang="tr-TR" dirty="0"/>
              <a:t>Role of </a:t>
            </a:r>
            <a:r>
              <a:rPr lang="tr-TR" dirty="0" err="1"/>
              <a:t>Computer</a:t>
            </a:r>
            <a:r>
              <a:rPr lang="tr-TR" dirty="0"/>
              <a:t> </a:t>
            </a:r>
            <a:r>
              <a:rPr lang="tr-TR" dirty="0" err="1"/>
              <a:t>science</a:t>
            </a:r>
            <a:r>
              <a:rPr lang="tr-TR" dirty="0"/>
              <a:t>: </a:t>
            </a:r>
            <a:r>
              <a:rPr lang="tr-TR" dirty="0" err="1"/>
              <a:t>Efficient</a:t>
            </a:r>
            <a:r>
              <a:rPr lang="tr-TR" dirty="0"/>
              <a:t> </a:t>
            </a:r>
            <a:r>
              <a:rPr lang="tr-TR" dirty="0" err="1"/>
              <a:t>algorithms</a:t>
            </a:r>
            <a:r>
              <a:rPr lang="tr-TR" dirty="0"/>
              <a:t> </a:t>
            </a:r>
            <a:r>
              <a:rPr lang="tr-TR" dirty="0" err="1"/>
              <a:t>to</a:t>
            </a:r>
            <a:endParaRPr lang="tr-TR" dirty="0"/>
          </a:p>
          <a:p>
            <a:pPr lvl="1"/>
            <a:r>
              <a:rPr lang="tr-TR" sz="2400" dirty="0" err="1"/>
              <a:t>Solve</a:t>
            </a:r>
            <a:r>
              <a:rPr lang="tr-TR" sz="2400" dirty="0"/>
              <a:t> </a:t>
            </a:r>
            <a:r>
              <a:rPr lang="tr-TR" sz="2400" dirty="0" err="1"/>
              <a:t>the</a:t>
            </a:r>
            <a:r>
              <a:rPr lang="tr-TR" sz="2400" dirty="0"/>
              <a:t> </a:t>
            </a:r>
            <a:r>
              <a:rPr lang="tr-TR" sz="2400" dirty="0" err="1"/>
              <a:t>optimization</a:t>
            </a:r>
            <a:r>
              <a:rPr lang="tr-TR" sz="2400" dirty="0"/>
              <a:t> problem</a:t>
            </a:r>
          </a:p>
          <a:p>
            <a:pPr lvl="1"/>
            <a:r>
              <a:rPr lang="tr-TR" sz="2400" dirty="0" err="1"/>
              <a:t>Representing</a:t>
            </a:r>
            <a:r>
              <a:rPr lang="tr-TR" sz="2400" dirty="0"/>
              <a:t> </a:t>
            </a:r>
            <a:r>
              <a:rPr lang="tr-TR" sz="2400" dirty="0" err="1"/>
              <a:t>and</a:t>
            </a:r>
            <a:r>
              <a:rPr lang="tr-TR" sz="2400" dirty="0"/>
              <a:t> </a:t>
            </a:r>
            <a:r>
              <a:rPr lang="tr-TR" sz="2400" dirty="0" err="1"/>
              <a:t>evaluating</a:t>
            </a:r>
            <a:r>
              <a:rPr lang="tr-TR" sz="2400" dirty="0"/>
              <a:t> </a:t>
            </a:r>
            <a:r>
              <a:rPr lang="tr-TR" sz="2400" dirty="0" err="1"/>
              <a:t>the</a:t>
            </a:r>
            <a:r>
              <a:rPr lang="tr-TR" sz="2400" dirty="0"/>
              <a:t> model </a:t>
            </a:r>
            <a:r>
              <a:rPr lang="tr-TR" sz="2400" dirty="0" err="1"/>
              <a:t>for</a:t>
            </a:r>
            <a:r>
              <a:rPr lang="tr-TR" sz="2400" dirty="0"/>
              <a:t> </a:t>
            </a:r>
            <a:r>
              <a:rPr lang="tr-TR" sz="2400" dirty="0" err="1"/>
              <a:t>inference</a:t>
            </a:r>
            <a:endParaRPr lang="tr-TR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Applications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17</a:t>
            </a:fld>
            <a:endParaRPr lang="tr-TR" dirty="0"/>
          </a:p>
        </p:txBody>
      </p:sp>
      <p:sp>
        <p:nvSpPr>
          <p:cNvPr id="8499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/>
              <a:t>Association</a:t>
            </a:r>
          </a:p>
          <a:p>
            <a:r>
              <a:rPr lang="tr-TR"/>
              <a:t>Supervised Learning</a:t>
            </a:r>
          </a:p>
          <a:p>
            <a:pPr lvl="1"/>
            <a:r>
              <a:rPr lang="tr-TR"/>
              <a:t>Classification</a:t>
            </a:r>
          </a:p>
          <a:p>
            <a:pPr lvl="1"/>
            <a:r>
              <a:rPr lang="tr-TR"/>
              <a:t>Regression</a:t>
            </a:r>
          </a:p>
          <a:p>
            <a:r>
              <a:rPr lang="tr-TR"/>
              <a:t>Unsupervised Learning</a:t>
            </a:r>
          </a:p>
          <a:p>
            <a:r>
              <a:rPr lang="tr-TR"/>
              <a:t>Reinforcement Learning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Learning Associations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18</a:t>
            </a:fld>
            <a:endParaRPr lang="tr-TR" dirty="0"/>
          </a:p>
        </p:txBody>
      </p:sp>
      <p:sp>
        <p:nvSpPr>
          <p:cNvPr id="8704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/>
              <a:t>Basket </a:t>
            </a:r>
            <a:r>
              <a:rPr lang="tr-TR" dirty="0" err="1"/>
              <a:t>analysis</a:t>
            </a:r>
            <a:r>
              <a:rPr lang="tr-TR" dirty="0"/>
              <a:t>: </a:t>
            </a:r>
          </a:p>
          <a:p>
            <a:pPr>
              <a:buFont typeface="Wingdings" pitchFamily="2" charset="2"/>
              <a:buNone/>
            </a:pPr>
            <a:r>
              <a:rPr lang="tr-TR" dirty="0"/>
              <a:t>	</a:t>
            </a:r>
            <a:r>
              <a:rPr lang="tr-TR" i="1" dirty="0"/>
              <a:t>P </a:t>
            </a:r>
            <a:r>
              <a:rPr lang="tr-TR" dirty="0"/>
              <a:t>(</a:t>
            </a:r>
            <a:r>
              <a:rPr lang="tr-TR" i="1" dirty="0"/>
              <a:t>Y </a:t>
            </a:r>
            <a:r>
              <a:rPr lang="tr-TR" dirty="0"/>
              <a:t>| </a:t>
            </a:r>
            <a:r>
              <a:rPr lang="tr-TR" i="1" dirty="0"/>
              <a:t>X </a:t>
            </a:r>
            <a:r>
              <a:rPr lang="tr-TR" dirty="0"/>
              <a:t>) </a:t>
            </a:r>
            <a:r>
              <a:rPr lang="tr-TR" dirty="0" err="1"/>
              <a:t>probability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somebody</a:t>
            </a:r>
            <a:r>
              <a:rPr lang="tr-TR" dirty="0"/>
              <a:t> </a:t>
            </a:r>
            <a:r>
              <a:rPr lang="tr-TR" dirty="0" err="1"/>
              <a:t>who</a:t>
            </a:r>
            <a:r>
              <a:rPr lang="tr-TR" dirty="0"/>
              <a:t> </a:t>
            </a:r>
            <a:r>
              <a:rPr lang="tr-TR" dirty="0" err="1"/>
              <a:t>buys</a:t>
            </a:r>
            <a:r>
              <a:rPr lang="tr-TR" dirty="0"/>
              <a:t> </a:t>
            </a:r>
            <a:r>
              <a:rPr lang="tr-TR" i="1" dirty="0"/>
              <a:t>X</a:t>
            </a:r>
            <a:r>
              <a:rPr lang="tr-TR" dirty="0"/>
              <a:t> </a:t>
            </a:r>
            <a:r>
              <a:rPr lang="tr-TR" dirty="0" err="1"/>
              <a:t>also</a:t>
            </a:r>
            <a:r>
              <a:rPr lang="tr-TR" dirty="0"/>
              <a:t> </a:t>
            </a:r>
            <a:r>
              <a:rPr lang="tr-TR" dirty="0" err="1"/>
              <a:t>buys</a:t>
            </a:r>
            <a:r>
              <a:rPr lang="tr-TR" dirty="0"/>
              <a:t> </a:t>
            </a:r>
            <a:r>
              <a:rPr lang="tr-TR" i="1" dirty="0"/>
              <a:t>Y </a:t>
            </a:r>
            <a:r>
              <a:rPr lang="tr-TR" dirty="0" err="1"/>
              <a:t>where</a:t>
            </a:r>
            <a:r>
              <a:rPr lang="tr-TR" dirty="0"/>
              <a:t> </a:t>
            </a:r>
            <a:r>
              <a:rPr lang="tr-TR" i="1" dirty="0"/>
              <a:t>X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i="1" dirty="0"/>
              <a:t>Y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products</a:t>
            </a:r>
            <a:r>
              <a:rPr lang="tr-TR" dirty="0"/>
              <a:t>/</a:t>
            </a:r>
            <a:r>
              <a:rPr lang="tr-TR" dirty="0" err="1"/>
              <a:t>services</a:t>
            </a:r>
            <a:r>
              <a:rPr lang="tr-TR" dirty="0"/>
              <a:t>.</a:t>
            </a:r>
          </a:p>
          <a:p>
            <a:pPr>
              <a:buFont typeface="Wingdings" pitchFamily="2" charset="2"/>
              <a:buNone/>
            </a:pPr>
            <a:r>
              <a:rPr lang="tr-TR" dirty="0"/>
              <a:t>	</a:t>
            </a:r>
          </a:p>
          <a:p>
            <a:pPr>
              <a:buFont typeface="Wingdings" pitchFamily="2" charset="2"/>
              <a:buNone/>
            </a:pPr>
            <a:r>
              <a:rPr lang="tr-TR" dirty="0"/>
              <a:t>	</a:t>
            </a:r>
            <a:r>
              <a:rPr lang="tr-TR" dirty="0" err="1"/>
              <a:t>Example</a:t>
            </a:r>
            <a:r>
              <a:rPr lang="tr-TR" dirty="0"/>
              <a:t>: </a:t>
            </a:r>
            <a:r>
              <a:rPr lang="tr-TR" i="1" dirty="0"/>
              <a:t>P </a:t>
            </a:r>
            <a:r>
              <a:rPr lang="tr-TR" dirty="0"/>
              <a:t>( </a:t>
            </a:r>
            <a:r>
              <a:rPr lang="tr-TR" dirty="0" err="1"/>
              <a:t>chips</a:t>
            </a:r>
            <a:r>
              <a:rPr lang="tr-TR" dirty="0"/>
              <a:t> | </a:t>
            </a:r>
            <a:r>
              <a:rPr lang="tr-TR" dirty="0" err="1"/>
              <a:t>cola</a:t>
            </a:r>
            <a:r>
              <a:rPr lang="tr-TR" dirty="0"/>
              <a:t> ) = 0.7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332656"/>
            <a:ext cx="8229600" cy="864518"/>
          </a:xfrm>
        </p:spPr>
        <p:txBody>
          <a:bodyPr/>
          <a:lstStyle/>
          <a:p>
            <a:r>
              <a:rPr lang="tr-TR" dirty="0" err="1"/>
              <a:t>Supervised</a:t>
            </a:r>
            <a:r>
              <a:rPr lang="tr-TR" dirty="0"/>
              <a:t> Learning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19</a:t>
            </a:fld>
            <a:endParaRPr lang="tr-TR" dirty="0"/>
          </a:p>
        </p:txBody>
      </p:sp>
      <p:sp>
        <p:nvSpPr>
          <p:cNvPr id="8909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tr-TR" dirty="0" err="1"/>
              <a:t>Process</a:t>
            </a:r>
            <a:r>
              <a:rPr lang="tr-TR" dirty="0"/>
              <a:t> of </a:t>
            </a:r>
            <a:r>
              <a:rPr lang="tr-TR" dirty="0" err="1"/>
              <a:t>learning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machines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involve</a:t>
            </a:r>
            <a:r>
              <a:rPr lang="tr-TR" dirty="0"/>
              <a:t> </a:t>
            </a:r>
            <a:r>
              <a:rPr lang="tr-TR" dirty="0" err="1"/>
              <a:t>guidance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teaching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achieve</a:t>
            </a:r>
            <a:r>
              <a:rPr lang="tr-TR" dirty="0"/>
              <a:t> a </a:t>
            </a:r>
            <a:r>
              <a:rPr lang="tr-TR" dirty="0" err="1"/>
              <a:t>solution</a:t>
            </a:r>
            <a:r>
              <a:rPr lang="tr-TR" dirty="0"/>
              <a:t>.</a:t>
            </a:r>
          </a:p>
          <a:p>
            <a:pPr algn="just"/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each</a:t>
            </a:r>
            <a:r>
              <a:rPr lang="tr-TR" dirty="0"/>
              <a:t> data </a:t>
            </a:r>
            <a:r>
              <a:rPr lang="tr-TR" dirty="0" err="1"/>
              <a:t>type</a:t>
            </a:r>
            <a:r>
              <a:rPr lang="tr-TR" dirty="0"/>
              <a:t>, a </a:t>
            </a:r>
            <a:r>
              <a:rPr lang="tr-TR" dirty="0" err="1">
                <a:solidFill>
                  <a:srgbClr val="FF0000"/>
                </a:solidFill>
              </a:rPr>
              <a:t>separate</a:t>
            </a:r>
            <a:r>
              <a:rPr lang="tr-TR" dirty="0">
                <a:solidFill>
                  <a:srgbClr val="FF0000"/>
                </a:solidFill>
              </a:rPr>
              <a:t> </a:t>
            </a:r>
            <a:r>
              <a:rPr lang="tr-TR" dirty="0" err="1">
                <a:solidFill>
                  <a:srgbClr val="FF0000"/>
                </a:solidFill>
              </a:rPr>
              <a:t>label</a:t>
            </a:r>
            <a:r>
              <a:rPr lang="tr-TR" dirty="0">
                <a:solidFill>
                  <a:srgbClr val="FF0000"/>
                </a:solidFill>
              </a:rPr>
              <a:t>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identity</a:t>
            </a:r>
            <a:r>
              <a:rPr lang="tr-TR" dirty="0"/>
              <a:t> is </a:t>
            </a:r>
            <a:r>
              <a:rPr lang="tr-TR" dirty="0" err="1"/>
              <a:t>taught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algorithm</a:t>
            </a:r>
            <a:r>
              <a:rPr lang="tr-TR" dirty="0"/>
              <a:t>.</a:t>
            </a:r>
          </a:p>
        </p:txBody>
      </p:sp>
      <p:pic>
        <p:nvPicPr>
          <p:cNvPr id="2050" name="Picture 2" descr="ML | Types of Learning – Supervised Learning - GeeksforGeeks">
            <a:extLst>
              <a:ext uri="{FF2B5EF4-FFF2-40B4-BE49-F238E27FC236}">
                <a16:creationId xmlns:a16="http://schemas.microsoft.com/office/drawing/2014/main" id="{4DDA2658-B069-E041-A4B4-C573676A9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52" y="4013200"/>
            <a:ext cx="8153400" cy="208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CS-470 Machine Learning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2</a:t>
            </a:fld>
            <a:endParaRPr lang="tr-TR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Detailed</a:t>
            </a:r>
            <a:r>
              <a:rPr lang="tr-TR" dirty="0"/>
              <a:t> </a:t>
            </a:r>
            <a:r>
              <a:rPr lang="tr-TR" dirty="0" err="1"/>
              <a:t>lecture</a:t>
            </a:r>
            <a:r>
              <a:rPr lang="tr-TR" dirty="0"/>
              <a:t> </a:t>
            </a:r>
            <a:r>
              <a:rPr lang="tr-TR" dirty="0" err="1"/>
              <a:t>breakdown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books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be </a:t>
            </a:r>
            <a:r>
              <a:rPr lang="tr-TR" dirty="0" err="1"/>
              <a:t>mentioned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course</a:t>
            </a:r>
            <a:r>
              <a:rPr lang="tr-TR" dirty="0"/>
              <a:t> </a:t>
            </a:r>
            <a:r>
              <a:rPr lang="tr-TR" dirty="0" err="1"/>
              <a:t>outline</a:t>
            </a:r>
            <a:r>
              <a:rPr lang="tr-TR" dirty="0"/>
              <a:t> (LMS)</a:t>
            </a:r>
          </a:p>
          <a:p>
            <a:r>
              <a:rPr lang="tr-TR" dirty="0"/>
              <a:t>Advanced </a:t>
            </a:r>
            <a:r>
              <a:rPr lang="tr-TR" dirty="0" err="1"/>
              <a:t>level</a:t>
            </a:r>
            <a:r>
              <a:rPr lang="tr-TR" dirty="0"/>
              <a:t> </a:t>
            </a:r>
            <a:r>
              <a:rPr lang="tr-TR" dirty="0" err="1"/>
              <a:t>course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following</a:t>
            </a:r>
            <a:r>
              <a:rPr lang="tr-TR" dirty="0"/>
              <a:t> </a:t>
            </a:r>
            <a:r>
              <a:rPr lang="tr-TR" dirty="0" err="1"/>
              <a:t>prerequisites</a:t>
            </a:r>
            <a:endParaRPr lang="tr-TR" dirty="0"/>
          </a:p>
          <a:p>
            <a:pPr lvl="1"/>
            <a:r>
              <a:rPr lang="tr-TR" dirty="0" err="1"/>
              <a:t>Stochastic</a:t>
            </a:r>
            <a:r>
              <a:rPr lang="tr-TR" dirty="0"/>
              <a:t> </a:t>
            </a:r>
            <a:r>
              <a:rPr lang="tr-TR" dirty="0" err="1"/>
              <a:t>Systems</a:t>
            </a:r>
            <a:endParaRPr lang="tr-TR" dirty="0"/>
          </a:p>
          <a:p>
            <a:pPr lvl="1"/>
            <a:r>
              <a:rPr lang="tr-TR" dirty="0" err="1"/>
              <a:t>Probability</a:t>
            </a:r>
            <a:r>
              <a:rPr lang="tr-TR" dirty="0"/>
              <a:t> </a:t>
            </a:r>
            <a:r>
              <a:rPr lang="tr-TR" dirty="0" err="1"/>
              <a:t>Theory</a:t>
            </a:r>
            <a:endParaRPr lang="tr-TR" dirty="0"/>
          </a:p>
          <a:p>
            <a:pPr lvl="1"/>
            <a:r>
              <a:rPr lang="tr-TR" dirty="0"/>
              <a:t>General </a:t>
            </a:r>
            <a:r>
              <a:rPr lang="tr-TR" dirty="0" err="1"/>
              <a:t>Maths</a:t>
            </a:r>
            <a:endParaRPr lang="tr-TR" dirty="0"/>
          </a:p>
          <a:p>
            <a:pPr lvl="1"/>
            <a:r>
              <a:rPr lang="tr-TR" dirty="0" err="1"/>
              <a:t>Signal</a:t>
            </a:r>
            <a:r>
              <a:rPr lang="tr-TR" dirty="0"/>
              <a:t>/Image </a:t>
            </a:r>
            <a:r>
              <a:rPr lang="tr-TR" dirty="0" err="1"/>
              <a:t>Processing</a:t>
            </a:r>
            <a:r>
              <a:rPr lang="tr-TR" dirty="0"/>
              <a:t> (</a:t>
            </a:r>
            <a:r>
              <a:rPr lang="tr-TR" dirty="0" err="1"/>
              <a:t>Optional</a:t>
            </a:r>
            <a:r>
              <a:rPr lang="tr-TR" dirty="0"/>
              <a:t>)</a:t>
            </a:r>
          </a:p>
          <a:p>
            <a:pPr lvl="1"/>
            <a:r>
              <a:rPr lang="tr-TR" dirty="0"/>
              <a:t>Programming </a:t>
            </a:r>
            <a:r>
              <a:rPr lang="tr-TR" dirty="0" err="1"/>
              <a:t>Skills</a:t>
            </a:r>
            <a:r>
              <a:rPr lang="tr-TR" dirty="0"/>
              <a:t> (</a:t>
            </a:r>
            <a:r>
              <a:rPr lang="tr-TR" dirty="0" err="1"/>
              <a:t>Matlab</a:t>
            </a:r>
            <a:r>
              <a:rPr lang="tr-TR" dirty="0"/>
              <a:t>, C++, </a:t>
            </a:r>
            <a:r>
              <a:rPr lang="tr-TR" dirty="0" err="1"/>
              <a:t>Python</a:t>
            </a:r>
            <a:r>
              <a:rPr lang="tr-TR" dirty="0"/>
              <a:t>)</a:t>
            </a:r>
          </a:p>
          <a:p>
            <a:pPr marL="365760" lvl="1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60598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332656"/>
            <a:ext cx="8229600" cy="864518"/>
          </a:xfrm>
        </p:spPr>
        <p:txBody>
          <a:bodyPr/>
          <a:lstStyle/>
          <a:p>
            <a:r>
              <a:rPr lang="tr-TR" dirty="0"/>
              <a:t>Supervised Learning: Uses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20</a:t>
            </a:fld>
            <a:endParaRPr lang="tr-TR" dirty="0"/>
          </a:p>
        </p:txBody>
      </p:sp>
      <p:sp>
        <p:nvSpPr>
          <p:cNvPr id="8909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>
                <a:solidFill>
                  <a:schemeClr val="accent1"/>
                </a:solidFill>
              </a:rPr>
              <a:t>Prediction of future cases: </a:t>
            </a:r>
            <a:r>
              <a:rPr lang="tr-TR" dirty="0"/>
              <a:t>Use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rule</a:t>
            </a:r>
            <a:r>
              <a:rPr lang="tr-TR" dirty="0"/>
              <a:t>/</a:t>
            </a:r>
            <a:r>
              <a:rPr lang="tr-TR" dirty="0" err="1"/>
              <a:t>logic</a:t>
            </a:r>
            <a:r>
              <a:rPr lang="tr-TR" dirty="0"/>
              <a:t> to predict the output for </a:t>
            </a:r>
            <a:r>
              <a:rPr lang="tr-TR" dirty="0" err="1"/>
              <a:t>future</a:t>
            </a:r>
            <a:r>
              <a:rPr lang="tr-TR" dirty="0"/>
              <a:t> </a:t>
            </a:r>
            <a:r>
              <a:rPr lang="tr-TR" dirty="0" err="1"/>
              <a:t>inputs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classify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identify</a:t>
            </a:r>
            <a:endParaRPr lang="tr-TR" dirty="0"/>
          </a:p>
          <a:p>
            <a:r>
              <a:rPr lang="tr-TR" dirty="0">
                <a:solidFill>
                  <a:schemeClr val="accent1"/>
                </a:solidFill>
              </a:rPr>
              <a:t>Knowledge extraction: </a:t>
            </a:r>
            <a:r>
              <a:rPr lang="tr-TR" dirty="0"/>
              <a:t>The rule is easy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understand</a:t>
            </a:r>
            <a:r>
              <a:rPr lang="tr-TR" dirty="0"/>
              <a:t>. </a:t>
            </a:r>
            <a:r>
              <a:rPr lang="tr-TR" dirty="0" err="1"/>
              <a:t>You</a:t>
            </a:r>
            <a:r>
              <a:rPr lang="tr-TR" dirty="0"/>
              <a:t> can </a:t>
            </a:r>
            <a:r>
              <a:rPr lang="tr-TR" dirty="0" err="1"/>
              <a:t>directly</a:t>
            </a:r>
            <a:r>
              <a:rPr lang="tr-TR" dirty="0"/>
              <a:t> </a:t>
            </a:r>
            <a:r>
              <a:rPr lang="tr-TR" dirty="0" err="1"/>
              <a:t>guess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identity</a:t>
            </a:r>
            <a:r>
              <a:rPr lang="tr-TR" dirty="0"/>
              <a:t>.</a:t>
            </a:r>
          </a:p>
          <a:p>
            <a:r>
              <a:rPr lang="tr-TR" dirty="0">
                <a:solidFill>
                  <a:schemeClr val="accent1"/>
                </a:solidFill>
              </a:rPr>
              <a:t>Compression:</a:t>
            </a:r>
            <a:r>
              <a:rPr lang="tr-TR" dirty="0"/>
              <a:t> The rule is simpler than the data it </a:t>
            </a:r>
            <a:r>
              <a:rPr lang="tr-TR" dirty="0" err="1"/>
              <a:t>explains</a:t>
            </a:r>
            <a:r>
              <a:rPr lang="tr-TR" dirty="0"/>
              <a:t>: </a:t>
            </a:r>
            <a:r>
              <a:rPr lang="tr-TR" dirty="0" err="1"/>
              <a:t>representation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class</a:t>
            </a:r>
            <a:r>
              <a:rPr lang="tr-TR" dirty="0"/>
              <a:t> </a:t>
            </a:r>
            <a:r>
              <a:rPr lang="tr-TR" dirty="0" err="1"/>
              <a:t>type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label</a:t>
            </a:r>
            <a:r>
              <a:rPr lang="tr-TR" dirty="0"/>
              <a:t>.</a:t>
            </a:r>
          </a:p>
          <a:p>
            <a:r>
              <a:rPr lang="tr-TR" dirty="0">
                <a:solidFill>
                  <a:schemeClr val="accent1"/>
                </a:solidFill>
              </a:rPr>
              <a:t>Outlier detection: </a:t>
            </a:r>
            <a:r>
              <a:rPr lang="tr-TR" dirty="0"/>
              <a:t>Exceptions that are not covered by the rule, e.g., </a:t>
            </a:r>
            <a:r>
              <a:rPr lang="tr-TR" dirty="0" err="1"/>
              <a:t>fraud</a:t>
            </a:r>
            <a:r>
              <a:rPr lang="tr-TR" dirty="0"/>
              <a:t> (</a:t>
            </a:r>
            <a:r>
              <a:rPr lang="tr-TR" dirty="0" err="1"/>
              <a:t>negative</a:t>
            </a:r>
            <a:r>
              <a:rPr lang="tr-TR" dirty="0"/>
              <a:t> </a:t>
            </a:r>
            <a:r>
              <a:rPr lang="tr-TR" dirty="0" err="1"/>
              <a:t>examples</a:t>
            </a:r>
            <a:r>
              <a:rPr lang="tr-T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977066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Classification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21</a:t>
            </a:fld>
            <a:endParaRPr lang="tr-TR" dirty="0"/>
          </a:p>
        </p:txBody>
      </p:sp>
      <p:pic>
        <p:nvPicPr>
          <p:cNvPr id="26633" name="Picture 9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995738" y="549275"/>
            <a:ext cx="4689475" cy="4464050"/>
          </a:xfrm>
        </p:spPr>
      </p:pic>
      <p:sp>
        <p:nvSpPr>
          <p:cNvPr id="26627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0" y="1844675"/>
            <a:ext cx="3851920" cy="3168650"/>
          </a:xfrm>
        </p:spPr>
        <p:txBody>
          <a:bodyPr>
            <a:normAutofit lnSpcReduction="10000"/>
          </a:bodyPr>
          <a:lstStyle/>
          <a:p>
            <a:r>
              <a:rPr lang="tr-TR" dirty="0"/>
              <a:t>Example: Credit scoring</a:t>
            </a:r>
          </a:p>
          <a:p>
            <a:r>
              <a:rPr lang="tr-TR" dirty="0"/>
              <a:t>Differentiating between </a:t>
            </a:r>
            <a:r>
              <a:rPr lang="tr-TR" dirty="0">
                <a:solidFill>
                  <a:srgbClr val="FF33CC"/>
                </a:solidFill>
              </a:rPr>
              <a:t>low-risk</a:t>
            </a:r>
            <a:r>
              <a:rPr lang="tr-TR" dirty="0"/>
              <a:t> and </a:t>
            </a:r>
            <a:r>
              <a:rPr lang="tr-TR" dirty="0">
                <a:solidFill>
                  <a:srgbClr val="FF0000"/>
                </a:solidFill>
              </a:rPr>
              <a:t>high-risk</a:t>
            </a:r>
            <a:r>
              <a:rPr lang="tr-TR" dirty="0"/>
              <a:t> customers from their </a:t>
            </a:r>
            <a:r>
              <a:rPr lang="tr-TR" i="1" dirty="0"/>
              <a:t>income</a:t>
            </a:r>
            <a:r>
              <a:rPr lang="tr-TR" dirty="0"/>
              <a:t> and </a:t>
            </a:r>
            <a:r>
              <a:rPr lang="tr-TR" i="1" dirty="0"/>
              <a:t>savings</a:t>
            </a:r>
          </a:p>
        </p:txBody>
      </p:sp>
      <p:sp>
        <p:nvSpPr>
          <p:cNvPr id="26634" name="Rectangle 10"/>
          <p:cNvSpPr>
            <a:spLocks noChangeArrowheads="1"/>
          </p:cNvSpPr>
          <p:nvPr/>
        </p:nvSpPr>
        <p:spPr bwMode="auto">
          <a:xfrm>
            <a:off x="971550" y="5157788"/>
            <a:ext cx="7777163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tr-TR" sz="2400" dirty="0">
                <a:solidFill>
                  <a:srgbClr val="3333FF"/>
                </a:solidFill>
                <a:latin typeface="+mj-lt"/>
              </a:rPr>
              <a:t>Discriminant:</a:t>
            </a:r>
            <a:r>
              <a:rPr lang="tr-TR" sz="2400" dirty="0">
                <a:latin typeface="+mj-lt"/>
              </a:rPr>
              <a:t> </a:t>
            </a:r>
            <a:r>
              <a:rPr lang="tr-TR" sz="2400" dirty="0">
                <a:solidFill>
                  <a:schemeClr val="accent1"/>
                </a:solidFill>
                <a:latin typeface="+mj-lt"/>
              </a:rPr>
              <a:t>IF </a:t>
            </a:r>
            <a:r>
              <a:rPr lang="tr-TR" sz="2400" i="1" dirty="0">
                <a:solidFill>
                  <a:schemeClr val="accent1"/>
                </a:solidFill>
                <a:latin typeface="+mj-lt"/>
              </a:rPr>
              <a:t>income</a:t>
            </a:r>
            <a:r>
              <a:rPr lang="tr-TR" sz="2400" dirty="0">
                <a:solidFill>
                  <a:schemeClr val="accent1"/>
                </a:solidFill>
                <a:latin typeface="+mj-lt"/>
              </a:rPr>
              <a:t> &gt; θ</a:t>
            </a:r>
            <a:r>
              <a:rPr lang="tr-TR" sz="2400" baseline="-25000" dirty="0">
                <a:solidFill>
                  <a:schemeClr val="accent1"/>
                </a:solidFill>
                <a:latin typeface="+mj-lt"/>
              </a:rPr>
              <a:t>1</a:t>
            </a:r>
            <a:r>
              <a:rPr lang="tr-TR" sz="2400" dirty="0">
                <a:solidFill>
                  <a:schemeClr val="accent1"/>
                </a:solidFill>
                <a:latin typeface="+mj-lt"/>
              </a:rPr>
              <a:t> AND </a:t>
            </a:r>
            <a:r>
              <a:rPr lang="tr-TR" sz="2400" i="1" dirty="0">
                <a:solidFill>
                  <a:schemeClr val="accent1"/>
                </a:solidFill>
                <a:latin typeface="+mj-lt"/>
              </a:rPr>
              <a:t>savings</a:t>
            </a:r>
            <a:r>
              <a:rPr lang="tr-TR" sz="2400" dirty="0">
                <a:solidFill>
                  <a:schemeClr val="accent1"/>
                </a:solidFill>
                <a:latin typeface="+mj-lt"/>
              </a:rPr>
              <a:t> &gt; θ</a:t>
            </a:r>
            <a:r>
              <a:rPr lang="tr-TR" sz="2400" baseline="-25000" dirty="0">
                <a:solidFill>
                  <a:schemeClr val="accent1"/>
                </a:solidFill>
                <a:latin typeface="+mj-lt"/>
              </a:rPr>
              <a:t>2</a:t>
            </a:r>
            <a:r>
              <a:rPr lang="tr-TR" sz="2400" dirty="0">
                <a:solidFill>
                  <a:schemeClr val="accent1"/>
                </a:solidFill>
                <a:latin typeface="+mj-lt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tr-TR" sz="2400" dirty="0">
                <a:solidFill>
                  <a:schemeClr val="accent1"/>
                </a:solidFill>
                <a:latin typeface="+mj-lt"/>
              </a:rPr>
              <a:t>				THEN</a:t>
            </a:r>
            <a:r>
              <a:rPr lang="tr-TR" sz="2400" dirty="0">
                <a:latin typeface="+mj-lt"/>
              </a:rPr>
              <a:t> </a:t>
            </a:r>
            <a:r>
              <a:rPr lang="tr-TR" sz="2400" dirty="0">
                <a:solidFill>
                  <a:srgbClr val="FF33CC"/>
                </a:solidFill>
                <a:latin typeface="+mj-lt"/>
              </a:rPr>
              <a:t>low-risk </a:t>
            </a:r>
            <a:r>
              <a:rPr lang="tr-TR" sz="2400" dirty="0">
                <a:solidFill>
                  <a:schemeClr val="accent1"/>
                </a:solidFill>
                <a:latin typeface="+mj-lt"/>
              </a:rPr>
              <a:t>ELSE</a:t>
            </a:r>
            <a:r>
              <a:rPr lang="tr-TR" sz="2400" dirty="0">
                <a:latin typeface="+mj-lt"/>
              </a:rPr>
              <a:t> </a:t>
            </a:r>
            <a:r>
              <a:rPr lang="tr-TR" sz="2400" dirty="0">
                <a:solidFill>
                  <a:srgbClr val="FF0000"/>
                </a:solidFill>
                <a:latin typeface="+mj-lt"/>
              </a:rPr>
              <a:t>high-risk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Classification: Applications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22</a:t>
            </a:fld>
            <a:endParaRPr lang="tr-TR" dirty="0"/>
          </a:p>
        </p:txBody>
      </p:sp>
      <p:sp>
        <p:nvSpPr>
          <p:cNvPr id="8806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tr-TR" dirty="0"/>
              <a:t>Aka Pattern recognition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Face recognition: </a:t>
            </a:r>
            <a:r>
              <a:rPr lang="tr-TR" dirty="0"/>
              <a:t>Pose, lighting, occlusion (glasses, beard), make-up, hair style 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Character recognition: </a:t>
            </a:r>
            <a:r>
              <a:rPr lang="tr-TR" dirty="0"/>
              <a:t>Different handwriting styles.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Speech recognition: </a:t>
            </a:r>
            <a:r>
              <a:rPr lang="tr-TR" dirty="0"/>
              <a:t>Temporal dependency. 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Medical diagnosis: </a:t>
            </a:r>
            <a:r>
              <a:rPr lang="tr-TR" dirty="0"/>
              <a:t>From symptoms to illnesses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Biometrics: </a:t>
            </a:r>
            <a:r>
              <a:rPr lang="tr-TR" dirty="0"/>
              <a:t>Recognition/authentication using physical and/or behavioral characteristics: Face, iris, signature, etc</a:t>
            </a:r>
          </a:p>
          <a:p>
            <a:pPr>
              <a:lnSpc>
                <a:spcPct val="90000"/>
              </a:lnSpc>
            </a:pPr>
            <a:r>
              <a:rPr lang="tr-TR" dirty="0">
                <a:solidFill>
                  <a:schemeClr val="accent1"/>
                </a:solidFill>
              </a:rPr>
              <a:t>Outlier/novelty detection:</a:t>
            </a:r>
            <a:endParaRPr lang="tr-TR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Face Recognition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23</a:t>
            </a:fld>
            <a:endParaRPr lang="tr-TR" dirty="0"/>
          </a:p>
        </p:txBody>
      </p:sp>
      <p:pic>
        <p:nvPicPr>
          <p:cNvPr id="304145" name="Picture 17" descr="01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650" y="2492375"/>
            <a:ext cx="876300" cy="1066800"/>
          </a:xfrm>
          <a:prstGeom prst="rect">
            <a:avLst/>
          </a:prstGeom>
          <a:noFill/>
        </p:spPr>
      </p:pic>
      <p:pic>
        <p:nvPicPr>
          <p:cNvPr id="304146" name="Picture 18" descr="01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63713" y="2492375"/>
            <a:ext cx="876300" cy="1066800"/>
          </a:xfrm>
          <a:prstGeom prst="rect">
            <a:avLst/>
          </a:prstGeom>
          <a:noFill/>
        </p:spPr>
      </p:pic>
      <p:pic>
        <p:nvPicPr>
          <p:cNvPr id="304147" name="Picture 19" descr="01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771775" y="2492375"/>
            <a:ext cx="876300" cy="1066800"/>
          </a:xfrm>
          <a:prstGeom prst="rect">
            <a:avLst/>
          </a:prstGeom>
          <a:noFill/>
        </p:spPr>
      </p:pic>
      <p:pic>
        <p:nvPicPr>
          <p:cNvPr id="304148" name="Picture 20" descr="01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779838" y="2492375"/>
            <a:ext cx="876300" cy="1066800"/>
          </a:xfrm>
          <a:prstGeom prst="rect">
            <a:avLst/>
          </a:prstGeom>
          <a:noFill/>
        </p:spPr>
      </p:pic>
      <p:pic>
        <p:nvPicPr>
          <p:cNvPr id="304149" name="Picture 21" descr="01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84213" y="4508500"/>
            <a:ext cx="876300" cy="1066800"/>
          </a:xfrm>
          <a:prstGeom prst="rect">
            <a:avLst/>
          </a:prstGeom>
          <a:noFill/>
        </p:spPr>
      </p:pic>
      <p:pic>
        <p:nvPicPr>
          <p:cNvPr id="304150" name="Picture 22" descr="020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692275" y="4508500"/>
            <a:ext cx="876300" cy="1066800"/>
          </a:xfrm>
          <a:prstGeom prst="rect">
            <a:avLst/>
          </a:prstGeom>
          <a:noFill/>
        </p:spPr>
      </p:pic>
      <p:pic>
        <p:nvPicPr>
          <p:cNvPr id="304151" name="Picture 23" descr="105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2700338" y="4508500"/>
            <a:ext cx="876300" cy="1066800"/>
          </a:xfrm>
          <a:prstGeom prst="rect">
            <a:avLst/>
          </a:prstGeom>
          <a:noFill/>
        </p:spPr>
      </p:pic>
      <p:pic>
        <p:nvPicPr>
          <p:cNvPr id="304152" name="Picture 24" descr="350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708400" y="4508500"/>
            <a:ext cx="876300" cy="1066800"/>
          </a:xfrm>
          <a:prstGeom prst="rect">
            <a:avLst/>
          </a:prstGeom>
          <a:noFill/>
        </p:spPr>
      </p:pic>
      <p:sp>
        <p:nvSpPr>
          <p:cNvPr id="304153" name="Text Box 25"/>
          <p:cNvSpPr txBox="1">
            <a:spLocks noChangeArrowheads="1"/>
          </p:cNvSpPr>
          <p:nvPr/>
        </p:nvSpPr>
        <p:spPr bwMode="auto">
          <a:xfrm>
            <a:off x="611188" y="1844675"/>
            <a:ext cx="46847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tr-TR" sz="2400" dirty="0">
                <a:solidFill>
                  <a:schemeClr val="accent1"/>
                </a:solidFill>
                <a:latin typeface="Lucida Bright" pitchFamily="18" charset="0"/>
              </a:rPr>
              <a:t>Training examples of a person</a:t>
            </a:r>
          </a:p>
        </p:txBody>
      </p:sp>
      <p:sp>
        <p:nvSpPr>
          <p:cNvPr id="304154" name="Text Box 26"/>
          <p:cNvSpPr txBox="1">
            <a:spLocks noChangeArrowheads="1"/>
          </p:cNvSpPr>
          <p:nvPr/>
        </p:nvSpPr>
        <p:spPr bwMode="auto">
          <a:xfrm>
            <a:off x="684213" y="3933825"/>
            <a:ext cx="19510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tr-TR" sz="2400" dirty="0">
                <a:solidFill>
                  <a:schemeClr val="accent1"/>
                </a:solidFill>
                <a:latin typeface="Lucida Bright" pitchFamily="18" charset="0"/>
              </a:rPr>
              <a:t>Test images</a:t>
            </a:r>
          </a:p>
        </p:txBody>
      </p:sp>
      <p:sp>
        <p:nvSpPr>
          <p:cNvPr id="304155" name="Text Box 27"/>
          <p:cNvSpPr txBox="1">
            <a:spLocks noChangeArrowheads="1"/>
          </p:cNvSpPr>
          <p:nvPr/>
        </p:nvSpPr>
        <p:spPr bwMode="auto">
          <a:xfrm>
            <a:off x="5435600" y="5857892"/>
            <a:ext cx="33369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tr-TR" sz="1400" dirty="0">
                <a:solidFill>
                  <a:schemeClr val="accent1"/>
                </a:solidFill>
                <a:latin typeface="Lucida Bright" pitchFamily="18" charset="0"/>
              </a:rPr>
              <a:t>ORL dataset,</a:t>
            </a:r>
          </a:p>
          <a:p>
            <a:r>
              <a:rPr lang="tr-TR" sz="1400" dirty="0">
                <a:solidFill>
                  <a:schemeClr val="accent1"/>
                </a:solidFill>
                <a:latin typeface="Lucida Bright" pitchFamily="18" charset="0"/>
              </a:rPr>
              <a:t>AT&amp;T Laboratories, Cambridge UK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6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667544"/>
          </a:xfrm>
        </p:spPr>
        <p:txBody>
          <a:bodyPr>
            <a:normAutofit fontScale="90000"/>
          </a:bodyPr>
          <a:lstStyle/>
          <a:p>
            <a:r>
              <a:rPr lang="tr-TR" dirty="0"/>
              <a:t>Regression</a:t>
            </a:r>
          </a:p>
        </p:txBody>
      </p:sp>
      <p:sp>
        <p:nvSpPr>
          <p:cNvPr id="90117" name="Rectangle 5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tr-TR" dirty="0"/>
              <a:t>Example: Price of a used car</a:t>
            </a:r>
          </a:p>
          <a:p>
            <a:r>
              <a:rPr lang="tr-TR" i="1" dirty="0"/>
              <a:t>x </a:t>
            </a:r>
            <a:r>
              <a:rPr lang="tr-TR" dirty="0"/>
              <a:t>: car attributes</a:t>
            </a:r>
          </a:p>
          <a:p>
            <a:pPr>
              <a:buFont typeface="Wingdings" pitchFamily="2" charset="2"/>
              <a:buNone/>
            </a:pPr>
            <a:r>
              <a:rPr lang="tr-TR" dirty="0"/>
              <a:t>	</a:t>
            </a:r>
            <a:r>
              <a:rPr lang="tr-TR" i="1" dirty="0"/>
              <a:t>y </a:t>
            </a:r>
            <a:r>
              <a:rPr lang="tr-TR" dirty="0"/>
              <a:t>: price</a:t>
            </a:r>
          </a:p>
          <a:p>
            <a:pPr>
              <a:buFont typeface="Wingdings" pitchFamily="2" charset="2"/>
              <a:buNone/>
            </a:pPr>
            <a:r>
              <a:rPr lang="tr-TR" dirty="0"/>
              <a:t>		</a:t>
            </a:r>
            <a:r>
              <a:rPr lang="tr-TR" i="1" dirty="0"/>
              <a:t>y </a:t>
            </a:r>
            <a:r>
              <a:rPr lang="tr-TR" dirty="0"/>
              <a:t>= </a:t>
            </a:r>
            <a:r>
              <a:rPr lang="tr-TR" i="1" dirty="0"/>
              <a:t>g </a:t>
            </a:r>
            <a:r>
              <a:rPr lang="tr-TR" dirty="0"/>
              <a:t>(</a:t>
            </a:r>
            <a:r>
              <a:rPr lang="tr-TR" i="1" dirty="0"/>
              <a:t>x </a:t>
            </a:r>
            <a:r>
              <a:rPr lang="tr-TR" dirty="0"/>
              <a:t>| </a:t>
            </a:r>
            <a:r>
              <a:rPr lang="tr-TR" i="1" dirty="0">
                <a:latin typeface="Symbol" pitchFamily="18" charset="2"/>
              </a:rPr>
              <a:t>q </a:t>
            </a:r>
            <a:r>
              <a:rPr lang="tr-TR" dirty="0"/>
              <a:t>)</a:t>
            </a:r>
          </a:p>
          <a:p>
            <a:pPr>
              <a:buFont typeface="Wingdings" pitchFamily="2" charset="2"/>
              <a:buNone/>
            </a:pPr>
            <a:r>
              <a:rPr lang="tr-TR" dirty="0"/>
              <a:t>	</a:t>
            </a:r>
            <a:r>
              <a:rPr lang="tr-TR" i="1" dirty="0"/>
              <a:t>g </a:t>
            </a:r>
            <a:r>
              <a:rPr lang="tr-TR" dirty="0"/>
              <a:t>( ) model,</a:t>
            </a:r>
          </a:p>
          <a:p>
            <a:pPr>
              <a:buFont typeface="Wingdings" pitchFamily="2" charset="2"/>
              <a:buNone/>
            </a:pPr>
            <a:r>
              <a:rPr lang="tr-TR" dirty="0">
                <a:latin typeface="Symbol" pitchFamily="18" charset="2"/>
              </a:rPr>
              <a:t>	</a:t>
            </a:r>
            <a:r>
              <a:rPr lang="tr-TR" i="1" dirty="0">
                <a:latin typeface="Symbol" pitchFamily="18" charset="2"/>
              </a:rPr>
              <a:t> q </a:t>
            </a:r>
            <a:r>
              <a:rPr lang="tr-TR" dirty="0"/>
              <a:t>parameters</a:t>
            </a:r>
          </a:p>
        </p:txBody>
      </p:sp>
      <p:pic>
        <p:nvPicPr>
          <p:cNvPr id="90118" name="Picture 6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4211960" y="1628800"/>
            <a:ext cx="4546600" cy="4375150"/>
          </a:xfr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5A429E-EC32-4435-B6D9-2C358E91B0C4}" type="slidenum">
              <a:rPr lang="tr-TR" smtClean="0"/>
              <a:pPr/>
              <a:t>24</a:t>
            </a:fld>
            <a:endParaRPr lang="tr-TR"/>
          </a:p>
        </p:txBody>
      </p:sp>
      <p:sp>
        <p:nvSpPr>
          <p:cNvPr id="90121" name="Text Box 9"/>
          <p:cNvSpPr txBox="1">
            <a:spLocks noChangeArrowheads="1"/>
          </p:cNvSpPr>
          <p:nvPr/>
        </p:nvSpPr>
        <p:spPr bwMode="auto">
          <a:xfrm>
            <a:off x="6227763" y="2779713"/>
            <a:ext cx="153920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tr-TR" sz="2400" i="1" dirty="0">
                <a:solidFill>
                  <a:srgbClr val="0070C0"/>
                </a:solidFill>
                <a:latin typeface="+mn-lt"/>
              </a:rPr>
              <a:t>y </a:t>
            </a:r>
            <a:r>
              <a:rPr lang="tr-TR" sz="2400" dirty="0">
                <a:solidFill>
                  <a:srgbClr val="0070C0"/>
                </a:solidFill>
                <a:latin typeface="+mn-lt"/>
              </a:rPr>
              <a:t>= </a:t>
            </a:r>
            <a:r>
              <a:rPr lang="tr-TR" sz="2400" i="1" dirty="0">
                <a:solidFill>
                  <a:srgbClr val="0070C0"/>
                </a:solidFill>
                <a:latin typeface="+mn-lt"/>
              </a:rPr>
              <a:t>wx</a:t>
            </a:r>
            <a:r>
              <a:rPr lang="tr-TR" sz="2400" dirty="0">
                <a:solidFill>
                  <a:srgbClr val="0070C0"/>
                </a:solidFill>
                <a:latin typeface="+mn-lt"/>
              </a:rPr>
              <a:t>+</a:t>
            </a:r>
            <a:r>
              <a:rPr lang="tr-TR" sz="2400" i="1" dirty="0">
                <a:solidFill>
                  <a:srgbClr val="0070C0"/>
                </a:solidFill>
                <a:latin typeface="+mn-lt"/>
              </a:rPr>
              <a:t>w</a:t>
            </a:r>
            <a:r>
              <a:rPr lang="tr-TR" sz="2400" baseline="-25000" dirty="0">
                <a:solidFill>
                  <a:srgbClr val="0070C0"/>
                </a:solidFill>
                <a:latin typeface="+mn-lt"/>
              </a:rPr>
              <a:t>0</a:t>
            </a:r>
            <a:endParaRPr lang="en-GB" sz="2400" baseline="-25000" dirty="0">
              <a:solidFill>
                <a:srgbClr val="0070C0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6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667544"/>
          </a:xfrm>
        </p:spPr>
        <p:txBody>
          <a:bodyPr>
            <a:normAutofit fontScale="90000"/>
          </a:bodyPr>
          <a:lstStyle/>
          <a:p>
            <a:r>
              <a:rPr lang="tr-TR" dirty="0"/>
              <a:t>Regression</a:t>
            </a:r>
          </a:p>
        </p:txBody>
      </p:sp>
      <p:sp>
        <p:nvSpPr>
          <p:cNvPr id="90117" name="Rectangle 5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tr-TR" dirty="0"/>
              <a:t>Example: Price of a used car</a:t>
            </a:r>
          </a:p>
          <a:p>
            <a:r>
              <a:rPr lang="tr-TR" i="1" dirty="0"/>
              <a:t>x </a:t>
            </a:r>
            <a:r>
              <a:rPr lang="tr-TR" dirty="0"/>
              <a:t>: car attributes</a:t>
            </a:r>
          </a:p>
          <a:p>
            <a:pPr>
              <a:buFont typeface="Wingdings" pitchFamily="2" charset="2"/>
              <a:buNone/>
            </a:pPr>
            <a:r>
              <a:rPr lang="tr-TR" dirty="0"/>
              <a:t>	</a:t>
            </a:r>
            <a:r>
              <a:rPr lang="tr-TR" i="1" dirty="0"/>
              <a:t>y </a:t>
            </a:r>
            <a:r>
              <a:rPr lang="tr-TR" dirty="0"/>
              <a:t>: price</a:t>
            </a:r>
          </a:p>
          <a:p>
            <a:pPr>
              <a:buFont typeface="Wingdings" pitchFamily="2" charset="2"/>
              <a:buNone/>
            </a:pPr>
            <a:r>
              <a:rPr lang="tr-TR" dirty="0"/>
              <a:t>		</a:t>
            </a:r>
            <a:r>
              <a:rPr lang="tr-TR" i="1" dirty="0"/>
              <a:t>y </a:t>
            </a:r>
            <a:r>
              <a:rPr lang="tr-TR" dirty="0"/>
              <a:t>= </a:t>
            </a:r>
            <a:r>
              <a:rPr lang="tr-TR" i="1" dirty="0"/>
              <a:t>g </a:t>
            </a:r>
            <a:r>
              <a:rPr lang="tr-TR" dirty="0"/>
              <a:t>(</a:t>
            </a:r>
            <a:r>
              <a:rPr lang="tr-TR" i="1" dirty="0"/>
              <a:t>x </a:t>
            </a:r>
            <a:r>
              <a:rPr lang="tr-TR" dirty="0"/>
              <a:t>| </a:t>
            </a:r>
            <a:r>
              <a:rPr lang="tr-TR" i="1" dirty="0">
                <a:latin typeface="Symbol" pitchFamily="18" charset="2"/>
              </a:rPr>
              <a:t>q </a:t>
            </a:r>
            <a:r>
              <a:rPr lang="tr-TR" dirty="0"/>
              <a:t>)</a:t>
            </a:r>
          </a:p>
          <a:p>
            <a:pPr>
              <a:buFont typeface="Wingdings" pitchFamily="2" charset="2"/>
              <a:buNone/>
            </a:pPr>
            <a:r>
              <a:rPr lang="tr-TR" dirty="0"/>
              <a:t>	</a:t>
            </a:r>
            <a:r>
              <a:rPr lang="tr-TR" i="1" dirty="0"/>
              <a:t>g </a:t>
            </a:r>
            <a:r>
              <a:rPr lang="tr-TR" dirty="0"/>
              <a:t>( ) model,</a:t>
            </a:r>
          </a:p>
          <a:p>
            <a:pPr>
              <a:buFont typeface="Wingdings" pitchFamily="2" charset="2"/>
              <a:buNone/>
            </a:pPr>
            <a:r>
              <a:rPr lang="tr-TR" dirty="0">
                <a:latin typeface="Symbol" pitchFamily="18" charset="2"/>
              </a:rPr>
              <a:t>	</a:t>
            </a:r>
            <a:r>
              <a:rPr lang="tr-TR" i="1" dirty="0">
                <a:latin typeface="Symbol" pitchFamily="18" charset="2"/>
              </a:rPr>
              <a:t> q </a:t>
            </a:r>
            <a:r>
              <a:rPr lang="tr-TR" dirty="0"/>
              <a:t>parameters</a:t>
            </a:r>
          </a:p>
        </p:txBody>
      </p:sp>
      <p:pic>
        <p:nvPicPr>
          <p:cNvPr id="90118" name="Picture 6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4211960" y="1628800"/>
            <a:ext cx="4546600" cy="4375150"/>
          </a:xfr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5A429E-EC32-4435-B6D9-2C358E91B0C4}" type="slidenum">
              <a:rPr lang="tr-TR" smtClean="0"/>
              <a:pPr/>
              <a:t>25</a:t>
            </a:fld>
            <a:endParaRPr lang="tr-TR"/>
          </a:p>
        </p:txBody>
      </p:sp>
      <p:sp>
        <p:nvSpPr>
          <p:cNvPr id="90121" name="Text Box 9"/>
          <p:cNvSpPr txBox="1">
            <a:spLocks noChangeArrowheads="1"/>
          </p:cNvSpPr>
          <p:nvPr/>
        </p:nvSpPr>
        <p:spPr bwMode="auto">
          <a:xfrm>
            <a:off x="6227763" y="2779713"/>
            <a:ext cx="153920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tr-TR" sz="2400" i="1" dirty="0">
                <a:solidFill>
                  <a:srgbClr val="0070C0"/>
                </a:solidFill>
                <a:latin typeface="+mn-lt"/>
              </a:rPr>
              <a:t>y </a:t>
            </a:r>
            <a:r>
              <a:rPr lang="tr-TR" sz="2400" dirty="0">
                <a:solidFill>
                  <a:srgbClr val="0070C0"/>
                </a:solidFill>
                <a:latin typeface="+mn-lt"/>
              </a:rPr>
              <a:t>= </a:t>
            </a:r>
            <a:r>
              <a:rPr lang="tr-TR" sz="2400" i="1" dirty="0">
                <a:solidFill>
                  <a:srgbClr val="0070C0"/>
                </a:solidFill>
                <a:latin typeface="+mn-lt"/>
              </a:rPr>
              <a:t>wx</a:t>
            </a:r>
            <a:r>
              <a:rPr lang="tr-TR" sz="2400" dirty="0">
                <a:solidFill>
                  <a:srgbClr val="0070C0"/>
                </a:solidFill>
                <a:latin typeface="+mn-lt"/>
              </a:rPr>
              <a:t>+</a:t>
            </a:r>
            <a:r>
              <a:rPr lang="tr-TR" sz="2400" i="1" dirty="0">
                <a:solidFill>
                  <a:srgbClr val="0070C0"/>
                </a:solidFill>
                <a:latin typeface="+mn-lt"/>
              </a:rPr>
              <a:t>w</a:t>
            </a:r>
            <a:r>
              <a:rPr lang="tr-TR" sz="2400" baseline="-25000" dirty="0">
                <a:solidFill>
                  <a:srgbClr val="0070C0"/>
                </a:solidFill>
                <a:latin typeface="+mn-lt"/>
              </a:rPr>
              <a:t>0</a:t>
            </a:r>
            <a:endParaRPr lang="en-GB" sz="2400" baseline="-250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3C8D462B-3449-EF43-BDC9-B64031AFC3DB}"/>
              </a:ext>
            </a:extLst>
          </p:cNvPr>
          <p:cNvSpPr/>
          <p:nvPr/>
        </p:nvSpPr>
        <p:spPr>
          <a:xfrm>
            <a:off x="4484914" y="2220686"/>
            <a:ext cx="3820886" cy="2754085"/>
          </a:xfrm>
          <a:custGeom>
            <a:avLst/>
            <a:gdLst>
              <a:gd name="connsiteX0" fmla="*/ 0 w 3820886"/>
              <a:gd name="connsiteY0" fmla="*/ 0 h 2754085"/>
              <a:gd name="connsiteX1" fmla="*/ 914400 w 3820886"/>
              <a:gd name="connsiteY1" fmla="*/ 1208314 h 2754085"/>
              <a:gd name="connsiteX2" fmla="*/ 2721429 w 3820886"/>
              <a:gd name="connsiteY2" fmla="*/ 1480457 h 2754085"/>
              <a:gd name="connsiteX3" fmla="*/ 3820886 w 3820886"/>
              <a:gd name="connsiteY3" fmla="*/ 2754085 h 2754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0886" h="2754085">
                <a:moveTo>
                  <a:pt x="0" y="0"/>
                </a:moveTo>
                <a:cubicBezTo>
                  <a:pt x="230414" y="480785"/>
                  <a:pt x="460829" y="961571"/>
                  <a:pt x="914400" y="1208314"/>
                </a:cubicBezTo>
                <a:cubicBezTo>
                  <a:pt x="1367972" y="1455057"/>
                  <a:pt x="2237015" y="1222829"/>
                  <a:pt x="2721429" y="1480457"/>
                </a:cubicBezTo>
                <a:cubicBezTo>
                  <a:pt x="3205843" y="1738085"/>
                  <a:pt x="3610429" y="2529114"/>
                  <a:pt x="3820886" y="2754085"/>
                </a:cubicBez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9" name="Text Box 9">
            <a:extLst>
              <a:ext uri="{FF2B5EF4-FFF2-40B4-BE49-F238E27FC236}">
                <a16:creationId xmlns:a16="http://schemas.microsoft.com/office/drawing/2014/main" id="{61009851-5D41-BB4A-9B46-FA3799A374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5225" y="4389985"/>
            <a:ext cx="242566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tr-TR" sz="2400" i="1" dirty="0">
                <a:solidFill>
                  <a:srgbClr val="FFC000"/>
                </a:solidFill>
                <a:latin typeface="+mn-lt"/>
              </a:rPr>
              <a:t>y </a:t>
            </a:r>
            <a:r>
              <a:rPr lang="tr-TR" sz="2400" dirty="0">
                <a:solidFill>
                  <a:srgbClr val="FFC000"/>
                </a:solidFill>
                <a:latin typeface="+mn-lt"/>
              </a:rPr>
              <a:t>= </a:t>
            </a:r>
            <a:r>
              <a:rPr lang="tr-TR" sz="2400" i="1" dirty="0">
                <a:solidFill>
                  <a:srgbClr val="FFC000"/>
                </a:solidFill>
                <a:latin typeface="+mn-lt"/>
              </a:rPr>
              <a:t>w</a:t>
            </a:r>
            <a:r>
              <a:rPr lang="tr-TR" sz="2400" i="1" baseline="-25000" dirty="0">
                <a:solidFill>
                  <a:srgbClr val="FFC000"/>
                </a:solidFill>
                <a:latin typeface="+mn-lt"/>
              </a:rPr>
              <a:t>1</a:t>
            </a:r>
            <a:r>
              <a:rPr lang="tr-TR" sz="2400" i="1" dirty="0">
                <a:solidFill>
                  <a:srgbClr val="FFC000"/>
                </a:solidFill>
                <a:latin typeface="+mn-lt"/>
              </a:rPr>
              <a:t>x</a:t>
            </a:r>
            <a:r>
              <a:rPr lang="tr-TR" sz="2400" i="1" baseline="30000" dirty="0">
                <a:solidFill>
                  <a:srgbClr val="FFC000"/>
                </a:solidFill>
                <a:latin typeface="+mn-lt"/>
              </a:rPr>
              <a:t>3</a:t>
            </a:r>
            <a:r>
              <a:rPr lang="tr-TR" sz="2400" dirty="0">
                <a:solidFill>
                  <a:srgbClr val="FFC000"/>
                </a:solidFill>
                <a:latin typeface="+mn-lt"/>
              </a:rPr>
              <a:t>+</a:t>
            </a:r>
            <a:r>
              <a:rPr lang="tr-TR" sz="2400" i="1" dirty="0">
                <a:solidFill>
                  <a:srgbClr val="FFC000"/>
                </a:solidFill>
                <a:latin typeface="+mn-lt"/>
              </a:rPr>
              <a:t>w</a:t>
            </a:r>
            <a:r>
              <a:rPr lang="tr-TR" sz="2400" i="1" baseline="-25000" dirty="0">
                <a:solidFill>
                  <a:srgbClr val="FFC000"/>
                </a:solidFill>
                <a:latin typeface="+mn-lt"/>
              </a:rPr>
              <a:t>2</a:t>
            </a:r>
            <a:r>
              <a:rPr lang="tr-TR" sz="2400" i="1" dirty="0">
                <a:solidFill>
                  <a:srgbClr val="FFC000"/>
                </a:solidFill>
                <a:latin typeface="+mn-lt"/>
              </a:rPr>
              <a:t>x+w</a:t>
            </a:r>
            <a:r>
              <a:rPr lang="tr-TR" sz="2400" i="1" baseline="-25000" dirty="0">
                <a:solidFill>
                  <a:srgbClr val="FFC000"/>
                </a:solidFill>
                <a:latin typeface="+mn-lt"/>
              </a:rPr>
              <a:t>0</a:t>
            </a:r>
            <a:endParaRPr lang="en-GB" sz="2400" baseline="-25000" dirty="0">
              <a:solidFill>
                <a:srgbClr val="FFC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0890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Regression Applications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26</a:t>
            </a:fld>
            <a:endParaRPr lang="tr-TR" dirty="0"/>
          </a:p>
        </p:txBody>
      </p:sp>
      <p:sp>
        <p:nvSpPr>
          <p:cNvPr id="10957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981200"/>
            <a:ext cx="8229600" cy="1808163"/>
          </a:xfrm>
        </p:spPr>
        <p:txBody>
          <a:bodyPr/>
          <a:lstStyle/>
          <a:p>
            <a:r>
              <a:rPr lang="tr-TR" dirty="0"/>
              <a:t>Navigating a car: Angle of the steering</a:t>
            </a:r>
          </a:p>
          <a:p>
            <a:r>
              <a:rPr lang="tr-TR" dirty="0"/>
              <a:t>Kinematics of a robot arm</a:t>
            </a:r>
          </a:p>
        </p:txBody>
      </p:sp>
      <p:sp>
        <p:nvSpPr>
          <p:cNvPr id="109576" name="Rectangle 8"/>
          <p:cNvSpPr>
            <a:spLocks noChangeArrowheads="1"/>
          </p:cNvSpPr>
          <p:nvPr/>
        </p:nvSpPr>
        <p:spPr bwMode="auto">
          <a:xfrm>
            <a:off x="3563938" y="3284538"/>
            <a:ext cx="223202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tr-TR" sz="2400" i="1" dirty="0">
                <a:solidFill>
                  <a:schemeClr val="accent1"/>
                </a:solidFill>
                <a:latin typeface="+mn-lt"/>
              </a:rPr>
              <a:t>α</a:t>
            </a:r>
            <a:r>
              <a:rPr lang="tr-TR" sz="2000" baseline="-25000" dirty="0">
                <a:solidFill>
                  <a:schemeClr val="accent1"/>
                </a:solidFill>
                <a:latin typeface="+mn-lt"/>
              </a:rPr>
              <a:t>1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= 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g</a:t>
            </a:r>
            <a:r>
              <a:rPr lang="tr-TR" sz="2000" baseline="-25000" dirty="0">
                <a:solidFill>
                  <a:schemeClr val="accent1"/>
                </a:solidFill>
                <a:latin typeface="+mn-lt"/>
              </a:rPr>
              <a:t>1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(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x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,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y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)</a:t>
            </a:r>
          </a:p>
          <a:p>
            <a: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tr-TR" sz="2400" i="1" dirty="0">
                <a:solidFill>
                  <a:schemeClr val="accent1"/>
                </a:solidFill>
                <a:latin typeface="+mn-lt"/>
              </a:rPr>
              <a:t>α</a:t>
            </a:r>
            <a:r>
              <a:rPr lang="tr-TR" sz="2000" baseline="-25000" dirty="0">
                <a:solidFill>
                  <a:schemeClr val="accent1"/>
                </a:solidFill>
                <a:latin typeface="+mn-lt"/>
              </a:rPr>
              <a:t>2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= 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g</a:t>
            </a:r>
            <a:r>
              <a:rPr lang="tr-TR" sz="2000" baseline="-25000" dirty="0">
                <a:solidFill>
                  <a:schemeClr val="accent1"/>
                </a:solidFill>
                <a:latin typeface="+mn-lt"/>
              </a:rPr>
              <a:t>2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(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x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,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y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)</a:t>
            </a:r>
          </a:p>
        </p:txBody>
      </p:sp>
      <p:grpSp>
        <p:nvGrpSpPr>
          <p:cNvPr id="109587" name="Group 19"/>
          <p:cNvGrpSpPr>
            <a:grpSpLocks/>
          </p:cNvGrpSpPr>
          <p:nvPr/>
        </p:nvGrpSpPr>
        <p:grpSpPr bwMode="auto">
          <a:xfrm>
            <a:off x="1403350" y="3284538"/>
            <a:ext cx="2374900" cy="2244725"/>
            <a:chOff x="930" y="2288"/>
            <a:chExt cx="1496" cy="1414"/>
          </a:xfrm>
        </p:grpSpPr>
        <p:sp>
          <p:nvSpPr>
            <p:cNvPr id="109572" name="Line 4"/>
            <p:cNvSpPr>
              <a:spLocks noChangeShapeType="1"/>
            </p:cNvSpPr>
            <p:nvPr/>
          </p:nvSpPr>
          <p:spPr bwMode="auto">
            <a:xfrm>
              <a:off x="930" y="3702"/>
              <a:ext cx="771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73" name="Line 5"/>
            <p:cNvSpPr>
              <a:spLocks noChangeShapeType="1"/>
            </p:cNvSpPr>
            <p:nvPr/>
          </p:nvSpPr>
          <p:spPr bwMode="auto">
            <a:xfrm flipV="1">
              <a:off x="1292" y="3158"/>
              <a:ext cx="681" cy="544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74" name="Line 6"/>
            <p:cNvSpPr>
              <a:spLocks noChangeShapeType="1"/>
            </p:cNvSpPr>
            <p:nvPr/>
          </p:nvSpPr>
          <p:spPr bwMode="auto">
            <a:xfrm flipH="1" flipV="1">
              <a:off x="1701" y="2523"/>
              <a:ext cx="271" cy="635"/>
            </a:xfrm>
            <a:prstGeom prst="line">
              <a:avLst/>
            </a:prstGeom>
            <a:ln>
              <a:headEnd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75" name="Line 7"/>
            <p:cNvSpPr>
              <a:spLocks noChangeShapeType="1"/>
            </p:cNvSpPr>
            <p:nvPr/>
          </p:nvSpPr>
          <p:spPr bwMode="auto">
            <a:xfrm>
              <a:off x="1474" y="3158"/>
              <a:ext cx="952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78" name="Rectangle 10"/>
            <p:cNvSpPr>
              <a:spLocks noChangeArrowheads="1"/>
            </p:cNvSpPr>
            <p:nvPr/>
          </p:nvSpPr>
          <p:spPr bwMode="auto">
            <a:xfrm>
              <a:off x="1655" y="3331"/>
              <a:ext cx="295" cy="288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α</a:t>
              </a:r>
              <a:r>
                <a:rPr lang="tr-TR" sz="2400" baseline="-25000" dirty="0">
                  <a:solidFill>
                    <a:schemeClr val="accent1"/>
                  </a:solidFill>
                  <a:latin typeface="+mn-lt"/>
                </a:rPr>
                <a:t>1</a:t>
              </a:r>
            </a:p>
          </p:txBody>
        </p:sp>
        <p:sp>
          <p:nvSpPr>
            <p:cNvPr id="109579" name="Rectangle 11"/>
            <p:cNvSpPr>
              <a:spLocks noChangeArrowheads="1"/>
            </p:cNvSpPr>
            <p:nvPr/>
          </p:nvSpPr>
          <p:spPr bwMode="auto">
            <a:xfrm>
              <a:off x="1973" y="2750"/>
              <a:ext cx="295" cy="288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α</a:t>
              </a:r>
              <a:r>
                <a:rPr lang="tr-TR" sz="2400" baseline="-25000" dirty="0">
                  <a:solidFill>
                    <a:schemeClr val="accent1"/>
                  </a:solidFill>
                  <a:latin typeface="+mn-lt"/>
                </a:rPr>
                <a:t>2</a:t>
              </a:r>
            </a:p>
          </p:txBody>
        </p:sp>
        <p:sp>
          <p:nvSpPr>
            <p:cNvPr id="109583" name="Arc 15"/>
            <p:cNvSpPr>
              <a:spLocks/>
            </p:cNvSpPr>
            <p:nvPr/>
          </p:nvSpPr>
          <p:spPr bwMode="auto">
            <a:xfrm>
              <a:off x="1927" y="3067"/>
              <a:ext cx="137" cy="91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ln>
              <a:headEnd/>
              <a:tailEnd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tr-TR"/>
            </a:p>
          </p:txBody>
        </p:sp>
        <p:sp>
          <p:nvSpPr>
            <p:cNvPr id="109584" name="Arc 16"/>
            <p:cNvSpPr>
              <a:spLocks/>
            </p:cNvSpPr>
            <p:nvPr/>
          </p:nvSpPr>
          <p:spPr bwMode="auto">
            <a:xfrm>
              <a:off x="1474" y="3566"/>
              <a:ext cx="136" cy="136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ln>
              <a:headEnd/>
              <a:tailEnd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tr-TR"/>
            </a:p>
          </p:txBody>
        </p:sp>
        <p:sp>
          <p:nvSpPr>
            <p:cNvPr id="109585" name="Rectangle 17"/>
            <p:cNvSpPr>
              <a:spLocks noChangeArrowheads="1"/>
            </p:cNvSpPr>
            <p:nvPr/>
          </p:nvSpPr>
          <p:spPr bwMode="auto">
            <a:xfrm>
              <a:off x="1111" y="2288"/>
              <a:ext cx="453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(</a:t>
              </a:r>
              <a:r>
                <a:rPr lang="tr-TR" sz="2400" i="1" dirty="0">
                  <a:solidFill>
                    <a:schemeClr val="accent1"/>
                  </a:solidFill>
                  <a:latin typeface="+mn-lt"/>
                </a:rPr>
                <a:t>x</a:t>
              </a:r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,</a:t>
              </a:r>
              <a:r>
                <a:rPr lang="tr-TR" sz="2400" i="1" dirty="0">
                  <a:solidFill>
                    <a:schemeClr val="accent1"/>
                  </a:solidFill>
                  <a:latin typeface="+mn-lt"/>
                </a:rPr>
                <a:t>y</a:t>
              </a:r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)</a:t>
              </a:r>
            </a:p>
          </p:txBody>
        </p:sp>
      </p:grpSp>
      <p:sp>
        <p:nvSpPr>
          <p:cNvPr id="109586" name="Rectangle 18"/>
          <p:cNvSpPr>
            <a:spLocks noChangeArrowheads="1"/>
          </p:cNvSpPr>
          <p:nvPr/>
        </p:nvSpPr>
        <p:spPr bwMode="auto">
          <a:xfrm>
            <a:off x="468313" y="5661025"/>
            <a:ext cx="82296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tr-TR" sz="2400" dirty="0">
                <a:solidFill>
                  <a:schemeClr val="accent1"/>
                </a:solidFill>
                <a:latin typeface="+mn-lt"/>
              </a:rPr>
              <a:t>Response surface design</a:t>
            </a:r>
          </a:p>
        </p:txBody>
      </p:sp>
      <p:grpSp>
        <p:nvGrpSpPr>
          <p:cNvPr id="109588" name="Group 20"/>
          <p:cNvGrpSpPr>
            <a:grpSpLocks/>
          </p:cNvGrpSpPr>
          <p:nvPr/>
        </p:nvGrpSpPr>
        <p:grpSpPr bwMode="auto">
          <a:xfrm>
            <a:off x="6040963" y="2536031"/>
            <a:ext cx="2808288" cy="1785938"/>
            <a:chOff x="3198" y="2714"/>
            <a:chExt cx="1769" cy="1125"/>
          </a:xfrm>
        </p:grpSpPr>
        <p:sp>
          <p:nvSpPr>
            <p:cNvPr id="109589" name="Line 21"/>
            <p:cNvSpPr>
              <a:spLocks noChangeShapeType="1"/>
            </p:cNvSpPr>
            <p:nvPr/>
          </p:nvSpPr>
          <p:spPr bwMode="auto">
            <a:xfrm>
              <a:off x="3198" y="3838"/>
              <a:ext cx="1769" cy="0"/>
            </a:xfrm>
            <a:prstGeom prst="line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90" name="Line 22"/>
            <p:cNvSpPr>
              <a:spLocks noChangeShapeType="1"/>
            </p:cNvSpPr>
            <p:nvPr/>
          </p:nvSpPr>
          <p:spPr bwMode="auto">
            <a:xfrm flipV="1">
              <a:off x="3198" y="2795"/>
              <a:ext cx="0" cy="1044"/>
            </a:xfrm>
            <a:prstGeom prst="line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grpSp>
          <p:nvGrpSpPr>
            <p:cNvPr id="109591" name="Group 23"/>
            <p:cNvGrpSpPr>
              <a:grpSpLocks/>
            </p:cNvGrpSpPr>
            <p:nvPr/>
          </p:nvGrpSpPr>
          <p:grpSpPr bwMode="auto">
            <a:xfrm>
              <a:off x="3431" y="2714"/>
              <a:ext cx="1354" cy="1067"/>
              <a:chOff x="4014" y="2961"/>
              <a:chExt cx="862" cy="741"/>
            </a:xfrm>
          </p:grpSpPr>
          <p:sp>
            <p:nvSpPr>
              <p:cNvPr id="109592" name="Freeform 24"/>
              <p:cNvSpPr>
                <a:spLocks/>
              </p:cNvSpPr>
              <p:nvPr/>
            </p:nvSpPr>
            <p:spPr bwMode="auto">
              <a:xfrm>
                <a:off x="4014" y="2961"/>
                <a:ext cx="862" cy="741"/>
              </a:xfrm>
              <a:custGeom>
                <a:avLst/>
                <a:gdLst/>
                <a:ahLst/>
                <a:cxnLst>
                  <a:cxn ang="0">
                    <a:pos x="0" y="651"/>
                  </a:cxn>
                  <a:cxn ang="0">
                    <a:pos x="318" y="15"/>
                  </a:cxn>
                  <a:cxn ang="0">
                    <a:pos x="862" y="741"/>
                  </a:cxn>
                </a:cxnLst>
                <a:rect l="0" t="0" r="r" b="b"/>
                <a:pathLst>
                  <a:path w="862" h="741">
                    <a:moveTo>
                      <a:pt x="0" y="651"/>
                    </a:moveTo>
                    <a:cubicBezTo>
                      <a:pt x="87" y="325"/>
                      <a:pt x="174" y="0"/>
                      <a:pt x="318" y="15"/>
                    </a:cubicBezTo>
                    <a:cubicBezTo>
                      <a:pt x="462" y="30"/>
                      <a:pt x="771" y="612"/>
                      <a:pt x="862" y="741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tr-TR"/>
              </a:p>
            </p:txBody>
          </p:sp>
          <p:sp>
            <p:nvSpPr>
              <p:cNvPr id="109593" name="Oval 25"/>
              <p:cNvSpPr>
                <a:spLocks noChangeArrowheads="1"/>
              </p:cNvSpPr>
              <p:nvPr/>
            </p:nvSpPr>
            <p:spPr bwMode="auto">
              <a:xfrm>
                <a:off x="4014" y="3385"/>
                <a:ext cx="90" cy="90"/>
              </a:xfrm>
              <a:prstGeom prst="ellipse">
                <a:avLst/>
              </a:prstGeom>
              <a:solidFill>
                <a:srgbClr val="3333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tr-TR"/>
              </a:p>
            </p:txBody>
          </p:sp>
          <p:sp>
            <p:nvSpPr>
              <p:cNvPr id="109594" name="Oval 26"/>
              <p:cNvSpPr>
                <a:spLocks noChangeArrowheads="1"/>
              </p:cNvSpPr>
              <p:nvPr/>
            </p:nvSpPr>
            <p:spPr bwMode="auto">
              <a:xfrm>
                <a:off x="4740" y="3521"/>
                <a:ext cx="90" cy="90"/>
              </a:xfrm>
              <a:prstGeom prst="ellipse">
                <a:avLst/>
              </a:prstGeom>
              <a:solidFill>
                <a:srgbClr val="3333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tr-TR"/>
              </a:p>
            </p:txBody>
          </p:sp>
        </p:grp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F105247-D613-B844-A7AE-783985FADCB1}"/>
              </a:ext>
            </a:extLst>
          </p:cNvPr>
          <p:cNvSpPr/>
          <p:nvPr/>
        </p:nvSpPr>
        <p:spPr>
          <a:xfrm>
            <a:off x="6948264" y="2518574"/>
            <a:ext cx="216024" cy="213170"/>
          </a:xfrm>
          <a:prstGeom prst="ellipse">
            <a:avLst/>
          </a:prstGeom>
          <a:solidFill>
            <a:srgbClr val="333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Regression Applications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27</a:t>
            </a:fld>
            <a:endParaRPr lang="tr-TR" dirty="0"/>
          </a:p>
        </p:txBody>
      </p:sp>
      <p:sp>
        <p:nvSpPr>
          <p:cNvPr id="10957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981200"/>
            <a:ext cx="8229600" cy="1808163"/>
          </a:xfrm>
        </p:spPr>
        <p:txBody>
          <a:bodyPr/>
          <a:lstStyle/>
          <a:p>
            <a:r>
              <a:rPr lang="tr-TR" dirty="0"/>
              <a:t>Navigating a car: Angle of the steering</a:t>
            </a:r>
          </a:p>
          <a:p>
            <a:r>
              <a:rPr lang="tr-TR" dirty="0"/>
              <a:t>Kinematics of a robot arm</a:t>
            </a:r>
          </a:p>
        </p:txBody>
      </p:sp>
      <p:sp>
        <p:nvSpPr>
          <p:cNvPr id="109576" name="Rectangle 8"/>
          <p:cNvSpPr>
            <a:spLocks noChangeArrowheads="1"/>
          </p:cNvSpPr>
          <p:nvPr/>
        </p:nvSpPr>
        <p:spPr bwMode="auto">
          <a:xfrm>
            <a:off x="3563938" y="3284538"/>
            <a:ext cx="223202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tr-TR" sz="2400" i="1" dirty="0">
                <a:solidFill>
                  <a:schemeClr val="accent1"/>
                </a:solidFill>
                <a:latin typeface="+mn-lt"/>
              </a:rPr>
              <a:t>α</a:t>
            </a:r>
            <a:r>
              <a:rPr lang="tr-TR" sz="2000" baseline="-25000" dirty="0">
                <a:solidFill>
                  <a:schemeClr val="accent1"/>
                </a:solidFill>
                <a:latin typeface="+mn-lt"/>
              </a:rPr>
              <a:t>1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= 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g</a:t>
            </a:r>
            <a:r>
              <a:rPr lang="tr-TR" sz="2000" baseline="-25000" dirty="0">
                <a:solidFill>
                  <a:schemeClr val="accent1"/>
                </a:solidFill>
                <a:latin typeface="+mn-lt"/>
              </a:rPr>
              <a:t>1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(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x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,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y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)</a:t>
            </a:r>
          </a:p>
          <a:p>
            <a: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tr-TR" sz="2400" i="1" dirty="0">
                <a:solidFill>
                  <a:schemeClr val="accent1"/>
                </a:solidFill>
                <a:latin typeface="+mn-lt"/>
              </a:rPr>
              <a:t>α</a:t>
            </a:r>
            <a:r>
              <a:rPr lang="tr-TR" sz="2000" baseline="-25000" dirty="0">
                <a:solidFill>
                  <a:schemeClr val="accent1"/>
                </a:solidFill>
                <a:latin typeface="+mn-lt"/>
              </a:rPr>
              <a:t>2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= 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g</a:t>
            </a:r>
            <a:r>
              <a:rPr lang="tr-TR" sz="2000" baseline="-25000" dirty="0">
                <a:solidFill>
                  <a:schemeClr val="accent1"/>
                </a:solidFill>
                <a:latin typeface="+mn-lt"/>
              </a:rPr>
              <a:t>2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(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x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,</a:t>
            </a:r>
            <a:r>
              <a:rPr lang="tr-TR" sz="2400" i="1" dirty="0">
                <a:solidFill>
                  <a:schemeClr val="accent1"/>
                </a:solidFill>
                <a:latin typeface="+mn-lt"/>
              </a:rPr>
              <a:t>y</a:t>
            </a:r>
            <a:r>
              <a:rPr lang="tr-TR" sz="2400" dirty="0">
                <a:solidFill>
                  <a:schemeClr val="accent1"/>
                </a:solidFill>
                <a:latin typeface="+mn-lt"/>
              </a:rPr>
              <a:t>)</a:t>
            </a:r>
          </a:p>
        </p:txBody>
      </p:sp>
      <p:grpSp>
        <p:nvGrpSpPr>
          <p:cNvPr id="109587" name="Group 19"/>
          <p:cNvGrpSpPr>
            <a:grpSpLocks/>
          </p:cNvGrpSpPr>
          <p:nvPr/>
        </p:nvGrpSpPr>
        <p:grpSpPr bwMode="auto">
          <a:xfrm>
            <a:off x="1403350" y="3284538"/>
            <a:ext cx="2374900" cy="2244725"/>
            <a:chOff x="930" y="2288"/>
            <a:chExt cx="1496" cy="1414"/>
          </a:xfrm>
        </p:grpSpPr>
        <p:sp>
          <p:nvSpPr>
            <p:cNvPr id="109572" name="Line 4"/>
            <p:cNvSpPr>
              <a:spLocks noChangeShapeType="1"/>
            </p:cNvSpPr>
            <p:nvPr/>
          </p:nvSpPr>
          <p:spPr bwMode="auto">
            <a:xfrm>
              <a:off x="930" y="3702"/>
              <a:ext cx="771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73" name="Line 5"/>
            <p:cNvSpPr>
              <a:spLocks noChangeShapeType="1"/>
            </p:cNvSpPr>
            <p:nvPr/>
          </p:nvSpPr>
          <p:spPr bwMode="auto">
            <a:xfrm flipV="1">
              <a:off x="1292" y="3158"/>
              <a:ext cx="681" cy="544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74" name="Line 6"/>
            <p:cNvSpPr>
              <a:spLocks noChangeShapeType="1"/>
            </p:cNvSpPr>
            <p:nvPr/>
          </p:nvSpPr>
          <p:spPr bwMode="auto">
            <a:xfrm flipH="1" flipV="1">
              <a:off x="1701" y="2523"/>
              <a:ext cx="271" cy="635"/>
            </a:xfrm>
            <a:prstGeom prst="line">
              <a:avLst/>
            </a:prstGeom>
            <a:ln>
              <a:headEnd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75" name="Line 7"/>
            <p:cNvSpPr>
              <a:spLocks noChangeShapeType="1"/>
            </p:cNvSpPr>
            <p:nvPr/>
          </p:nvSpPr>
          <p:spPr bwMode="auto">
            <a:xfrm>
              <a:off x="1474" y="3158"/>
              <a:ext cx="952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78" name="Rectangle 10"/>
            <p:cNvSpPr>
              <a:spLocks noChangeArrowheads="1"/>
            </p:cNvSpPr>
            <p:nvPr/>
          </p:nvSpPr>
          <p:spPr bwMode="auto">
            <a:xfrm>
              <a:off x="1655" y="3331"/>
              <a:ext cx="295" cy="288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α</a:t>
              </a:r>
              <a:r>
                <a:rPr lang="tr-TR" sz="2400" baseline="-25000" dirty="0">
                  <a:solidFill>
                    <a:schemeClr val="accent1"/>
                  </a:solidFill>
                  <a:latin typeface="+mn-lt"/>
                </a:rPr>
                <a:t>1</a:t>
              </a:r>
            </a:p>
          </p:txBody>
        </p:sp>
        <p:sp>
          <p:nvSpPr>
            <p:cNvPr id="109579" name="Rectangle 11"/>
            <p:cNvSpPr>
              <a:spLocks noChangeArrowheads="1"/>
            </p:cNvSpPr>
            <p:nvPr/>
          </p:nvSpPr>
          <p:spPr bwMode="auto">
            <a:xfrm>
              <a:off x="1973" y="2750"/>
              <a:ext cx="295" cy="288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α</a:t>
              </a:r>
              <a:r>
                <a:rPr lang="tr-TR" sz="2400" baseline="-25000" dirty="0">
                  <a:solidFill>
                    <a:schemeClr val="accent1"/>
                  </a:solidFill>
                  <a:latin typeface="+mn-lt"/>
                </a:rPr>
                <a:t>2</a:t>
              </a:r>
            </a:p>
          </p:txBody>
        </p:sp>
        <p:sp>
          <p:nvSpPr>
            <p:cNvPr id="109583" name="Arc 15"/>
            <p:cNvSpPr>
              <a:spLocks/>
            </p:cNvSpPr>
            <p:nvPr/>
          </p:nvSpPr>
          <p:spPr bwMode="auto">
            <a:xfrm>
              <a:off x="1927" y="3067"/>
              <a:ext cx="137" cy="91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ln>
              <a:headEnd/>
              <a:tailEnd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tr-TR"/>
            </a:p>
          </p:txBody>
        </p:sp>
        <p:sp>
          <p:nvSpPr>
            <p:cNvPr id="109584" name="Arc 16"/>
            <p:cNvSpPr>
              <a:spLocks/>
            </p:cNvSpPr>
            <p:nvPr/>
          </p:nvSpPr>
          <p:spPr bwMode="auto">
            <a:xfrm>
              <a:off x="1474" y="3566"/>
              <a:ext cx="136" cy="136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ln>
              <a:headEnd/>
              <a:tailEnd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tr-TR"/>
            </a:p>
          </p:txBody>
        </p:sp>
        <p:sp>
          <p:nvSpPr>
            <p:cNvPr id="109585" name="Rectangle 17"/>
            <p:cNvSpPr>
              <a:spLocks noChangeArrowheads="1"/>
            </p:cNvSpPr>
            <p:nvPr/>
          </p:nvSpPr>
          <p:spPr bwMode="auto">
            <a:xfrm>
              <a:off x="1111" y="2288"/>
              <a:ext cx="453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(</a:t>
              </a:r>
              <a:r>
                <a:rPr lang="tr-TR" sz="2400" i="1" dirty="0">
                  <a:solidFill>
                    <a:schemeClr val="accent1"/>
                  </a:solidFill>
                  <a:latin typeface="+mn-lt"/>
                </a:rPr>
                <a:t>x</a:t>
              </a:r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,</a:t>
              </a:r>
              <a:r>
                <a:rPr lang="tr-TR" sz="2400" i="1" dirty="0">
                  <a:solidFill>
                    <a:schemeClr val="accent1"/>
                  </a:solidFill>
                  <a:latin typeface="+mn-lt"/>
                </a:rPr>
                <a:t>y</a:t>
              </a:r>
              <a:r>
                <a:rPr lang="tr-TR" sz="2400" dirty="0">
                  <a:solidFill>
                    <a:schemeClr val="accent1"/>
                  </a:solidFill>
                  <a:latin typeface="+mn-lt"/>
                </a:rPr>
                <a:t>)</a:t>
              </a:r>
            </a:p>
          </p:txBody>
        </p:sp>
      </p:grpSp>
      <p:sp>
        <p:nvSpPr>
          <p:cNvPr id="109586" name="Rectangle 18"/>
          <p:cNvSpPr>
            <a:spLocks noChangeArrowheads="1"/>
          </p:cNvSpPr>
          <p:nvPr/>
        </p:nvSpPr>
        <p:spPr bwMode="auto">
          <a:xfrm>
            <a:off x="468313" y="5661025"/>
            <a:ext cx="82296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tr-TR" sz="2400" dirty="0">
                <a:solidFill>
                  <a:schemeClr val="accent1"/>
                </a:solidFill>
                <a:latin typeface="+mn-lt"/>
              </a:rPr>
              <a:t>Response surface design</a:t>
            </a:r>
          </a:p>
        </p:txBody>
      </p:sp>
      <p:grpSp>
        <p:nvGrpSpPr>
          <p:cNvPr id="109588" name="Group 20"/>
          <p:cNvGrpSpPr>
            <a:grpSpLocks/>
          </p:cNvGrpSpPr>
          <p:nvPr/>
        </p:nvGrpSpPr>
        <p:grpSpPr bwMode="auto">
          <a:xfrm>
            <a:off x="5868168" y="2636912"/>
            <a:ext cx="2808288" cy="1885950"/>
            <a:chOff x="3198" y="2659"/>
            <a:chExt cx="1769" cy="1188"/>
          </a:xfrm>
        </p:grpSpPr>
        <p:sp>
          <p:nvSpPr>
            <p:cNvPr id="109589" name="Line 21"/>
            <p:cNvSpPr>
              <a:spLocks noChangeShapeType="1"/>
            </p:cNvSpPr>
            <p:nvPr/>
          </p:nvSpPr>
          <p:spPr bwMode="auto">
            <a:xfrm>
              <a:off x="3198" y="3838"/>
              <a:ext cx="1769" cy="0"/>
            </a:xfrm>
            <a:prstGeom prst="line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sp>
          <p:nvSpPr>
            <p:cNvPr id="109590" name="Line 22"/>
            <p:cNvSpPr>
              <a:spLocks noChangeShapeType="1"/>
            </p:cNvSpPr>
            <p:nvPr/>
          </p:nvSpPr>
          <p:spPr bwMode="auto">
            <a:xfrm flipV="1">
              <a:off x="3198" y="2795"/>
              <a:ext cx="0" cy="1044"/>
            </a:xfrm>
            <a:prstGeom prst="line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tr-TR"/>
            </a:p>
          </p:txBody>
        </p:sp>
        <p:grpSp>
          <p:nvGrpSpPr>
            <p:cNvPr id="109591" name="Group 23"/>
            <p:cNvGrpSpPr>
              <a:grpSpLocks/>
            </p:cNvGrpSpPr>
            <p:nvPr/>
          </p:nvGrpSpPr>
          <p:grpSpPr bwMode="auto">
            <a:xfrm>
              <a:off x="3289" y="2659"/>
              <a:ext cx="1425" cy="1188"/>
              <a:chOff x="3923" y="2923"/>
              <a:chExt cx="907" cy="825"/>
            </a:xfrm>
          </p:grpSpPr>
          <p:sp>
            <p:nvSpPr>
              <p:cNvPr id="109593" name="Oval 25"/>
              <p:cNvSpPr>
                <a:spLocks noChangeArrowheads="1"/>
              </p:cNvSpPr>
              <p:nvPr/>
            </p:nvSpPr>
            <p:spPr bwMode="auto">
              <a:xfrm>
                <a:off x="4014" y="3385"/>
                <a:ext cx="90" cy="90"/>
              </a:xfrm>
              <a:prstGeom prst="ellipse">
                <a:avLst/>
              </a:prstGeom>
              <a:solidFill>
                <a:srgbClr val="3333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tr-TR"/>
              </a:p>
            </p:txBody>
          </p:sp>
          <p:sp>
            <p:nvSpPr>
              <p:cNvPr id="109594" name="Oval 26"/>
              <p:cNvSpPr>
                <a:spLocks noChangeArrowheads="1"/>
              </p:cNvSpPr>
              <p:nvPr/>
            </p:nvSpPr>
            <p:spPr bwMode="auto">
              <a:xfrm>
                <a:off x="4740" y="3521"/>
                <a:ext cx="90" cy="90"/>
              </a:xfrm>
              <a:prstGeom prst="ellipse">
                <a:avLst/>
              </a:prstGeom>
              <a:solidFill>
                <a:srgbClr val="3333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tr-TR"/>
              </a:p>
            </p:txBody>
          </p:sp>
          <p:sp>
            <p:nvSpPr>
              <p:cNvPr id="109595" name="Freeform 27"/>
              <p:cNvSpPr>
                <a:spLocks/>
              </p:cNvSpPr>
              <p:nvPr/>
            </p:nvSpPr>
            <p:spPr bwMode="auto">
              <a:xfrm>
                <a:off x="3923" y="2923"/>
                <a:ext cx="907" cy="825"/>
              </a:xfrm>
              <a:custGeom>
                <a:avLst/>
                <a:gdLst/>
                <a:ahLst/>
                <a:cxnLst>
                  <a:cxn ang="0">
                    <a:pos x="0" y="779"/>
                  </a:cxn>
                  <a:cxn ang="0">
                    <a:pos x="590" y="8"/>
                  </a:cxn>
                  <a:cxn ang="0">
                    <a:pos x="952" y="825"/>
                  </a:cxn>
                </a:cxnLst>
                <a:rect l="0" t="0" r="r" b="b"/>
                <a:pathLst>
                  <a:path w="952" h="825">
                    <a:moveTo>
                      <a:pt x="0" y="779"/>
                    </a:moveTo>
                    <a:cubicBezTo>
                      <a:pt x="215" y="389"/>
                      <a:pt x="431" y="0"/>
                      <a:pt x="590" y="8"/>
                    </a:cubicBezTo>
                    <a:cubicBezTo>
                      <a:pt x="749" y="16"/>
                      <a:pt x="892" y="689"/>
                      <a:pt x="952" y="825"/>
                    </a:cubicBezTo>
                  </a:path>
                </a:pathLst>
              </a:custGeom>
              <a:noFill/>
              <a:ln w="53975" cap="rnd">
                <a:solidFill>
                  <a:srgbClr val="FFC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tr-TR"/>
              </a:p>
            </p:txBody>
          </p:sp>
        </p:grp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F105247-D613-B844-A7AE-783985FADCB1}"/>
              </a:ext>
            </a:extLst>
          </p:cNvPr>
          <p:cNvSpPr/>
          <p:nvPr/>
        </p:nvSpPr>
        <p:spPr>
          <a:xfrm>
            <a:off x="6875673" y="2746227"/>
            <a:ext cx="216024" cy="213170"/>
          </a:xfrm>
          <a:prstGeom prst="ellipse">
            <a:avLst/>
          </a:prstGeom>
          <a:solidFill>
            <a:srgbClr val="333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127126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Unsupervised Learning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28</a:t>
            </a:fld>
            <a:endParaRPr lang="tr-TR" dirty="0"/>
          </a:p>
        </p:txBody>
      </p:sp>
      <p:sp>
        <p:nvSpPr>
          <p:cNvPr id="9216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/>
              <a:t>Learning “</a:t>
            </a:r>
            <a:r>
              <a:rPr lang="tr-TR" dirty="0" err="1"/>
              <a:t>what</a:t>
            </a:r>
            <a:r>
              <a:rPr lang="tr-TR" dirty="0"/>
              <a:t> </a:t>
            </a:r>
            <a:r>
              <a:rPr lang="tr-TR" dirty="0" err="1"/>
              <a:t>normally</a:t>
            </a:r>
            <a:r>
              <a:rPr lang="tr-TR" dirty="0"/>
              <a:t> </a:t>
            </a:r>
            <a:r>
              <a:rPr lang="tr-TR" dirty="0" err="1"/>
              <a:t>happens</a:t>
            </a:r>
            <a:r>
              <a:rPr lang="tr-TR" dirty="0"/>
              <a:t>”</a:t>
            </a:r>
          </a:p>
          <a:p>
            <a:r>
              <a:rPr lang="tr-TR" dirty="0"/>
              <a:t>No </a:t>
            </a:r>
            <a:r>
              <a:rPr lang="tr-TR" dirty="0" err="1"/>
              <a:t>output</a:t>
            </a:r>
            <a:endParaRPr lang="tr-TR" dirty="0"/>
          </a:p>
          <a:p>
            <a:r>
              <a:rPr lang="tr-TR" dirty="0"/>
              <a:t>Clustering: </a:t>
            </a:r>
            <a:r>
              <a:rPr lang="tr-TR" dirty="0" err="1"/>
              <a:t>Grouping</a:t>
            </a:r>
            <a:r>
              <a:rPr lang="tr-TR" dirty="0"/>
              <a:t> </a:t>
            </a:r>
            <a:r>
              <a:rPr lang="tr-TR" dirty="0" err="1"/>
              <a:t>similar</a:t>
            </a:r>
            <a:r>
              <a:rPr lang="tr-TR" dirty="0"/>
              <a:t> </a:t>
            </a:r>
            <a:r>
              <a:rPr lang="tr-TR" dirty="0" err="1"/>
              <a:t>instances</a:t>
            </a:r>
            <a:r>
              <a:rPr lang="tr-TR" dirty="0"/>
              <a:t> </a:t>
            </a:r>
            <a:r>
              <a:rPr lang="tr-TR" dirty="0" err="1"/>
              <a:t>using</a:t>
            </a:r>
            <a:r>
              <a:rPr lang="tr-TR" dirty="0"/>
              <a:t> </a:t>
            </a:r>
            <a:r>
              <a:rPr lang="tr-TR" dirty="0" err="1"/>
              <a:t>matching</a:t>
            </a:r>
            <a:endParaRPr lang="tr-TR" dirty="0"/>
          </a:p>
          <a:p>
            <a:r>
              <a:rPr lang="tr-TR" dirty="0" err="1"/>
              <a:t>Example</a:t>
            </a:r>
            <a:r>
              <a:rPr lang="tr-TR" dirty="0"/>
              <a:t> </a:t>
            </a:r>
            <a:r>
              <a:rPr lang="tr-TR" dirty="0" err="1"/>
              <a:t>applications</a:t>
            </a:r>
            <a:endParaRPr lang="tr-TR" dirty="0"/>
          </a:p>
          <a:p>
            <a:pPr lvl="1"/>
            <a:r>
              <a:rPr lang="tr-TR" sz="2400" dirty="0" err="1"/>
              <a:t>Customer</a:t>
            </a:r>
            <a:r>
              <a:rPr lang="tr-TR" sz="2400" dirty="0"/>
              <a:t> </a:t>
            </a:r>
            <a:r>
              <a:rPr lang="tr-TR" sz="2400" dirty="0" err="1"/>
              <a:t>segmentation</a:t>
            </a:r>
            <a:r>
              <a:rPr lang="tr-TR" sz="2400" dirty="0"/>
              <a:t> in CRM</a:t>
            </a:r>
          </a:p>
          <a:p>
            <a:pPr lvl="1"/>
            <a:r>
              <a:rPr lang="tr-TR" sz="2400" dirty="0"/>
              <a:t>Image </a:t>
            </a:r>
            <a:r>
              <a:rPr lang="tr-TR" sz="2400" dirty="0" err="1"/>
              <a:t>compression</a:t>
            </a:r>
            <a:r>
              <a:rPr lang="tr-TR" sz="2400" dirty="0"/>
              <a:t>: </a:t>
            </a:r>
            <a:r>
              <a:rPr lang="tr-TR" sz="2400" dirty="0" err="1"/>
              <a:t>Color</a:t>
            </a:r>
            <a:r>
              <a:rPr lang="tr-TR" sz="2400" dirty="0"/>
              <a:t> </a:t>
            </a:r>
            <a:r>
              <a:rPr lang="tr-TR" sz="2400" dirty="0" err="1"/>
              <a:t>quantization</a:t>
            </a:r>
            <a:endParaRPr lang="tr-TR" sz="2400" dirty="0"/>
          </a:p>
          <a:p>
            <a:pPr lvl="1"/>
            <a:r>
              <a:rPr lang="tr-TR" sz="2400" dirty="0" err="1"/>
              <a:t>Quality</a:t>
            </a:r>
            <a:r>
              <a:rPr lang="tr-TR" sz="2400" dirty="0"/>
              <a:t> </a:t>
            </a:r>
            <a:r>
              <a:rPr lang="tr-TR" sz="2400" dirty="0" err="1"/>
              <a:t>assurance</a:t>
            </a:r>
            <a:r>
              <a:rPr lang="tr-TR" sz="2400" dirty="0"/>
              <a:t>: </a:t>
            </a:r>
            <a:r>
              <a:rPr lang="tr-TR" sz="2400" dirty="0" err="1"/>
              <a:t>Fruit</a:t>
            </a:r>
            <a:r>
              <a:rPr lang="tr-TR" sz="2400" dirty="0"/>
              <a:t> </a:t>
            </a:r>
            <a:r>
              <a:rPr lang="tr-TR" sz="2400" dirty="0" err="1"/>
              <a:t>sorting</a:t>
            </a:r>
            <a:r>
              <a:rPr lang="tr-TR" sz="2400" dirty="0"/>
              <a:t> </a:t>
            </a:r>
            <a:r>
              <a:rPr lang="tr-TR" sz="2400" dirty="0" err="1"/>
              <a:t>and</a:t>
            </a:r>
            <a:r>
              <a:rPr lang="tr-TR" sz="2400" dirty="0"/>
              <a:t> </a:t>
            </a:r>
            <a:r>
              <a:rPr lang="tr-TR" sz="2400" dirty="0" err="1"/>
              <a:t>grading</a:t>
            </a:r>
            <a:endParaRPr lang="tr-TR" sz="24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 err="1"/>
              <a:t>Supervised</a:t>
            </a:r>
            <a:r>
              <a:rPr lang="tr-TR" dirty="0"/>
              <a:t> </a:t>
            </a:r>
            <a:r>
              <a:rPr lang="tr-TR" dirty="0" err="1"/>
              <a:t>vs</a:t>
            </a:r>
            <a:r>
              <a:rPr lang="tr-TR" dirty="0"/>
              <a:t> </a:t>
            </a:r>
            <a:r>
              <a:rPr lang="tr-TR" dirty="0" err="1"/>
              <a:t>Unsupervised</a:t>
            </a:r>
            <a:r>
              <a:rPr lang="tr-TR" dirty="0"/>
              <a:t> Learning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29</a:t>
            </a:fld>
            <a:endParaRPr lang="tr-TR" dirty="0"/>
          </a:p>
        </p:txBody>
      </p:sp>
      <p:pic>
        <p:nvPicPr>
          <p:cNvPr id="1026" name="Picture 2" descr="Supervised learning and unsupervised learning. Supervised learning uses...  | Download Scientific Diagram">
            <a:extLst>
              <a:ext uri="{FF2B5EF4-FFF2-40B4-BE49-F238E27FC236}">
                <a16:creationId xmlns:a16="http://schemas.microsoft.com/office/drawing/2014/main" id="{8F9C5962-655A-B348-B74F-1FB15F803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272" y="1577366"/>
            <a:ext cx="6571456" cy="5280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105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CS-470 Machine Learning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3</a:t>
            </a:fld>
            <a:endParaRPr lang="tr-T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29441E-C428-A24D-97AB-3C6D0B379972}"/>
              </a:ext>
            </a:extLst>
          </p:cNvPr>
          <p:cNvSpPr/>
          <p:nvPr/>
        </p:nvSpPr>
        <p:spPr>
          <a:xfrm>
            <a:off x="1160956" y="1772816"/>
            <a:ext cx="7056784" cy="30243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DDBE2A-F60A-2547-8606-B890B7B79D9F}"/>
              </a:ext>
            </a:extLst>
          </p:cNvPr>
          <p:cNvSpPr/>
          <p:nvPr/>
        </p:nvSpPr>
        <p:spPr>
          <a:xfrm>
            <a:off x="2673124" y="2564904"/>
            <a:ext cx="5328592" cy="2016224"/>
          </a:xfrm>
          <a:prstGeom prst="rect">
            <a:avLst/>
          </a:prstGeom>
          <a:solidFill>
            <a:schemeClr val="accent2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C7461C-B628-0C47-A087-92DA417C2C2D}"/>
              </a:ext>
            </a:extLst>
          </p:cNvPr>
          <p:cNvSpPr/>
          <p:nvPr/>
        </p:nvSpPr>
        <p:spPr>
          <a:xfrm>
            <a:off x="6057500" y="3140968"/>
            <a:ext cx="1800200" cy="129614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313E14-C6BC-3343-B14A-6EA387851AA7}"/>
              </a:ext>
            </a:extLst>
          </p:cNvPr>
          <p:cNvSpPr/>
          <p:nvPr/>
        </p:nvSpPr>
        <p:spPr>
          <a:xfrm>
            <a:off x="3897260" y="3140968"/>
            <a:ext cx="1800200" cy="129614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3E21AE-02AF-4741-9FC0-E1468BE9A9BA}"/>
              </a:ext>
            </a:extLst>
          </p:cNvPr>
          <p:cNvSpPr txBox="1"/>
          <p:nvPr/>
        </p:nvSpPr>
        <p:spPr>
          <a:xfrm>
            <a:off x="1232964" y="1916832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dirty="0"/>
              <a:t>AI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4B62DE-CC32-1C46-B212-633E63235909}"/>
              </a:ext>
            </a:extLst>
          </p:cNvPr>
          <p:cNvSpPr txBox="1"/>
          <p:nvPr/>
        </p:nvSpPr>
        <p:spPr>
          <a:xfrm>
            <a:off x="2745132" y="2641267"/>
            <a:ext cx="1440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dirty="0"/>
              <a:t>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436FA9-4296-2D48-8456-A8D09CAA72EE}"/>
              </a:ext>
            </a:extLst>
          </p:cNvPr>
          <p:cNvSpPr txBox="1"/>
          <p:nvPr/>
        </p:nvSpPr>
        <p:spPr>
          <a:xfrm>
            <a:off x="4257300" y="3573016"/>
            <a:ext cx="1224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dirty="0"/>
              <a:t>ANN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4893F8-4180-2345-956F-B976642F88F3}"/>
              </a:ext>
            </a:extLst>
          </p:cNvPr>
          <p:cNvSpPr txBox="1"/>
          <p:nvPr/>
        </p:nvSpPr>
        <p:spPr>
          <a:xfrm>
            <a:off x="6345532" y="3573016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dirty="0"/>
              <a:t>DL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B349A2-D038-294F-8AB2-6579840FFFC2}"/>
              </a:ext>
            </a:extLst>
          </p:cNvPr>
          <p:cNvSpPr txBox="1"/>
          <p:nvPr/>
        </p:nvSpPr>
        <p:spPr>
          <a:xfrm>
            <a:off x="395536" y="5157192"/>
            <a:ext cx="834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800" dirty="0"/>
              <a:t>AI: General Intelligent Systems, De</a:t>
            </a:r>
            <a:r>
              <a:rPr lang="en-GB" sz="1800" dirty="0"/>
              <a:t>c</a:t>
            </a:r>
            <a:r>
              <a:rPr lang="en-PK" sz="1800" dirty="0"/>
              <a:t>ision Support Systems, ML, Data Mining,</a:t>
            </a:r>
          </a:p>
          <a:p>
            <a:r>
              <a:rPr lang="en-PK" sz="1800" dirty="0"/>
              <a:t>        NLP, Autonomous Robotics, Self-Aware Software Systems, Machine Vision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A99F3F-EBCF-9F47-9BDD-A4A3D22A28F8}"/>
              </a:ext>
            </a:extLst>
          </p:cNvPr>
          <p:cNvSpPr txBox="1"/>
          <p:nvPr/>
        </p:nvSpPr>
        <p:spPr>
          <a:xfrm>
            <a:off x="395536" y="5957435"/>
            <a:ext cx="6836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800" dirty="0"/>
              <a:t>ML: Mathematical Algorithms for Decision Making by Machines </a:t>
            </a:r>
          </a:p>
        </p:txBody>
      </p:sp>
    </p:spTree>
    <p:extLst>
      <p:ext uri="{BB962C8B-B14F-4D97-AF65-F5344CB8AC3E}">
        <p14:creationId xmlns:p14="http://schemas.microsoft.com/office/powerpoint/2010/main" val="21577900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Reinforcement Learning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30</a:t>
            </a:fld>
            <a:endParaRPr lang="tr-TR" dirty="0"/>
          </a:p>
        </p:txBody>
      </p:sp>
      <p:sp>
        <p:nvSpPr>
          <p:cNvPr id="9318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tr-TR" dirty="0"/>
              <a:t>Learning a policy: A </a:t>
            </a:r>
            <a:r>
              <a:rPr lang="tr-TR" dirty="0">
                <a:solidFill>
                  <a:schemeClr val="accent1"/>
                </a:solidFill>
              </a:rPr>
              <a:t>sequence</a:t>
            </a:r>
            <a:r>
              <a:rPr lang="tr-TR" dirty="0"/>
              <a:t> of outputs</a:t>
            </a:r>
          </a:p>
          <a:p>
            <a:r>
              <a:rPr lang="tr-TR" dirty="0"/>
              <a:t>No supervised output but </a:t>
            </a:r>
            <a:r>
              <a:rPr lang="tr-TR" dirty="0" err="1"/>
              <a:t>delayed</a:t>
            </a:r>
            <a:r>
              <a:rPr lang="tr-TR" dirty="0"/>
              <a:t> </a:t>
            </a:r>
            <a:r>
              <a:rPr lang="tr-TR" dirty="0" err="1"/>
              <a:t>feedback</a:t>
            </a:r>
            <a:endParaRPr lang="tr-TR" dirty="0"/>
          </a:p>
          <a:p>
            <a:r>
              <a:rPr lang="tr-TR" dirty="0" err="1"/>
              <a:t>Multiple</a:t>
            </a:r>
            <a:r>
              <a:rPr lang="tr-TR" dirty="0"/>
              <a:t> agents, partial observability, …</a:t>
            </a:r>
          </a:p>
          <a:p>
            <a:r>
              <a:rPr lang="tr-TR" dirty="0" err="1">
                <a:solidFill>
                  <a:srgbClr val="C00000"/>
                </a:solidFill>
              </a:rPr>
              <a:t>Learn</a:t>
            </a:r>
            <a:r>
              <a:rPr lang="tr-TR" dirty="0">
                <a:solidFill>
                  <a:srgbClr val="C00000"/>
                </a:solidFill>
              </a:rPr>
              <a:t> </a:t>
            </a:r>
            <a:r>
              <a:rPr lang="tr-TR" dirty="0" err="1">
                <a:solidFill>
                  <a:srgbClr val="C00000"/>
                </a:solidFill>
              </a:rPr>
              <a:t>from</a:t>
            </a:r>
            <a:r>
              <a:rPr lang="tr-TR" dirty="0">
                <a:solidFill>
                  <a:srgbClr val="C00000"/>
                </a:solidFill>
              </a:rPr>
              <a:t> </a:t>
            </a:r>
            <a:r>
              <a:rPr lang="tr-TR" dirty="0" err="1">
                <a:solidFill>
                  <a:srgbClr val="C00000"/>
                </a:solidFill>
              </a:rPr>
              <a:t>pure</a:t>
            </a:r>
            <a:r>
              <a:rPr lang="tr-TR" dirty="0">
                <a:solidFill>
                  <a:srgbClr val="C00000"/>
                </a:solidFill>
              </a:rPr>
              <a:t> </a:t>
            </a:r>
            <a:r>
              <a:rPr lang="tr-TR" dirty="0" err="1">
                <a:solidFill>
                  <a:srgbClr val="C00000"/>
                </a:solidFill>
              </a:rPr>
              <a:t>experience</a:t>
            </a:r>
            <a:endParaRPr lang="tr-TR" dirty="0"/>
          </a:p>
          <a:p>
            <a:r>
              <a:rPr lang="tr-TR" dirty="0" err="1"/>
              <a:t>Example</a:t>
            </a:r>
            <a:r>
              <a:rPr lang="tr-TR" dirty="0"/>
              <a:t>: </a:t>
            </a:r>
            <a:r>
              <a:rPr lang="tr-TR" dirty="0" err="1"/>
              <a:t>game</a:t>
            </a:r>
            <a:r>
              <a:rPr lang="tr-TR" dirty="0"/>
              <a:t> </a:t>
            </a:r>
            <a:r>
              <a:rPr lang="tr-TR" dirty="0" err="1"/>
              <a:t>playing</a:t>
            </a:r>
            <a:endParaRPr lang="tr-TR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Reinforcement Learning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31</a:t>
            </a:fld>
            <a:endParaRPr lang="tr-TR" dirty="0"/>
          </a:p>
        </p:txBody>
      </p:sp>
      <p:pic>
        <p:nvPicPr>
          <p:cNvPr id="3074" name="Picture 2" descr="An introduction to Reinforcement Learning | by Shanika Perera | Towards  Data Science">
            <a:extLst>
              <a:ext uri="{FF2B5EF4-FFF2-40B4-BE49-F238E27FC236}">
                <a16:creationId xmlns:a16="http://schemas.microsoft.com/office/drawing/2014/main" id="{94CD22F2-8CBD-ED4E-80D7-A81CF4CF2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99" y="1799993"/>
            <a:ext cx="8225739" cy="4653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708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 </a:t>
            </a:r>
            <a:r>
              <a:rPr lang="tr-TR" dirty="0" err="1"/>
              <a:t>little</a:t>
            </a:r>
            <a:r>
              <a:rPr lang="tr-TR" dirty="0"/>
              <a:t> test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32</a:t>
            </a:fld>
            <a:endParaRPr lang="tr-TR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EC71ACA-9342-EF4A-8F96-CF1821127DD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PK" dirty="0"/>
              <a:t>Prediction about stock market</a:t>
            </a:r>
          </a:p>
          <a:p>
            <a:r>
              <a:rPr lang="en-PK" dirty="0"/>
              <a:t>Automatic seating plan according to age</a:t>
            </a:r>
          </a:p>
          <a:p>
            <a:r>
              <a:rPr lang="en-PK" dirty="0"/>
              <a:t>Speaker recognition</a:t>
            </a:r>
          </a:p>
          <a:p>
            <a:r>
              <a:rPr lang="en-PK" dirty="0"/>
              <a:t>Spam filtering</a:t>
            </a:r>
          </a:p>
          <a:p>
            <a:r>
              <a:rPr lang="en-PK" dirty="0"/>
              <a:t>Path finding robot</a:t>
            </a:r>
          </a:p>
          <a:p>
            <a:r>
              <a:rPr lang="en-PK" dirty="0"/>
              <a:t>Fruit sorting on conveyor belt</a:t>
            </a:r>
          </a:p>
          <a:p>
            <a:r>
              <a:rPr lang="en-PK" dirty="0"/>
              <a:t>Recommendation software system</a:t>
            </a:r>
          </a:p>
          <a:p>
            <a:r>
              <a:rPr lang="en-PK" dirty="0"/>
              <a:t>Optical character recognition</a:t>
            </a:r>
          </a:p>
          <a:p>
            <a:endParaRPr lang="en-PK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5106469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 </a:t>
            </a:r>
            <a:r>
              <a:rPr lang="tr-TR" dirty="0" err="1"/>
              <a:t>little</a:t>
            </a:r>
            <a:r>
              <a:rPr lang="tr-TR" dirty="0"/>
              <a:t> test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33</a:t>
            </a:fld>
            <a:endParaRPr lang="tr-TR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EC71ACA-9342-EF4A-8F96-CF1821127DD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PK" dirty="0"/>
              <a:t>Prediction about stock market = </a:t>
            </a:r>
            <a:r>
              <a:rPr lang="en-PK" dirty="0">
                <a:solidFill>
                  <a:srgbClr val="C00000"/>
                </a:solidFill>
              </a:rPr>
              <a:t>Supervised</a:t>
            </a:r>
          </a:p>
          <a:p>
            <a:r>
              <a:rPr lang="en-PK" dirty="0"/>
              <a:t>Automatic seating plan according to age = </a:t>
            </a:r>
            <a:r>
              <a:rPr lang="en-PK" dirty="0">
                <a:solidFill>
                  <a:srgbClr val="C00000"/>
                </a:solidFill>
              </a:rPr>
              <a:t>Unsupervised</a:t>
            </a:r>
          </a:p>
          <a:p>
            <a:r>
              <a:rPr lang="en-PK" dirty="0"/>
              <a:t>Speaker recognition = </a:t>
            </a:r>
            <a:r>
              <a:rPr lang="en-PK" dirty="0">
                <a:solidFill>
                  <a:srgbClr val="C00000"/>
                </a:solidFill>
              </a:rPr>
              <a:t>Supervised</a:t>
            </a:r>
          </a:p>
          <a:p>
            <a:r>
              <a:rPr lang="en-PK" dirty="0"/>
              <a:t>Spam filtering = </a:t>
            </a:r>
            <a:r>
              <a:rPr lang="en-PK" dirty="0">
                <a:solidFill>
                  <a:srgbClr val="C00000"/>
                </a:solidFill>
              </a:rPr>
              <a:t>Reinforcement</a:t>
            </a:r>
          </a:p>
          <a:p>
            <a:r>
              <a:rPr lang="en-PK" dirty="0"/>
              <a:t>Path finding robot = </a:t>
            </a:r>
            <a:r>
              <a:rPr lang="en-PK" dirty="0">
                <a:solidFill>
                  <a:srgbClr val="C00000"/>
                </a:solidFill>
              </a:rPr>
              <a:t>Reinforcement</a:t>
            </a:r>
          </a:p>
          <a:p>
            <a:r>
              <a:rPr lang="en-PK" dirty="0"/>
              <a:t>Fruit sorting on conveyor belt = </a:t>
            </a:r>
            <a:r>
              <a:rPr lang="en-PK" dirty="0">
                <a:solidFill>
                  <a:srgbClr val="C00000"/>
                </a:solidFill>
              </a:rPr>
              <a:t>Unsupervised</a:t>
            </a:r>
          </a:p>
          <a:p>
            <a:r>
              <a:rPr lang="en-PK" dirty="0"/>
              <a:t>Recommendation software system = </a:t>
            </a:r>
            <a:r>
              <a:rPr lang="en-PK" dirty="0">
                <a:solidFill>
                  <a:srgbClr val="C00000"/>
                </a:solidFill>
              </a:rPr>
              <a:t>Association</a:t>
            </a:r>
          </a:p>
          <a:p>
            <a:r>
              <a:rPr lang="en-PK" dirty="0"/>
              <a:t>Optical character recognition = </a:t>
            </a:r>
            <a:r>
              <a:rPr lang="en-PK" dirty="0">
                <a:solidFill>
                  <a:srgbClr val="C00000"/>
                </a:solidFill>
              </a:rPr>
              <a:t>Supervised</a:t>
            </a:r>
          </a:p>
          <a:p>
            <a:endParaRPr lang="en-PK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506242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SE-807 Machine Learning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4</a:t>
            </a:fld>
            <a:endParaRPr lang="tr-TR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4A59831-C5FB-4B41-9DCA-9310AC3D9030}"/>
              </a:ext>
            </a:extLst>
          </p:cNvPr>
          <p:cNvGrpSpPr/>
          <p:nvPr/>
        </p:nvGrpSpPr>
        <p:grpSpPr>
          <a:xfrm>
            <a:off x="1160956" y="1772816"/>
            <a:ext cx="6939436" cy="1800200"/>
            <a:chOff x="1160956" y="1772816"/>
            <a:chExt cx="7056784" cy="302433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E29441E-C428-A24D-97AB-3C6D0B379972}"/>
                </a:ext>
              </a:extLst>
            </p:cNvPr>
            <p:cNvSpPr/>
            <p:nvPr/>
          </p:nvSpPr>
          <p:spPr>
            <a:xfrm>
              <a:off x="1160956" y="1772816"/>
              <a:ext cx="7056784" cy="30243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2DDBE2A-F60A-2547-8606-B890B7B79D9F}"/>
                </a:ext>
              </a:extLst>
            </p:cNvPr>
            <p:cNvSpPr/>
            <p:nvPr/>
          </p:nvSpPr>
          <p:spPr>
            <a:xfrm>
              <a:off x="2673124" y="2564904"/>
              <a:ext cx="5328592" cy="2016224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C7461C-B628-0C47-A087-92DA417C2C2D}"/>
                </a:ext>
              </a:extLst>
            </p:cNvPr>
            <p:cNvSpPr/>
            <p:nvPr/>
          </p:nvSpPr>
          <p:spPr>
            <a:xfrm>
              <a:off x="6057500" y="3140968"/>
              <a:ext cx="1800200" cy="1296144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9313E14-C6BC-3343-B14A-6EA387851AA7}"/>
                </a:ext>
              </a:extLst>
            </p:cNvPr>
            <p:cNvSpPr/>
            <p:nvPr/>
          </p:nvSpPr>
          <p:spPr>
            <a:xfrm>
              <a:off x="3897260" y="3140968"/>
              <a:ext cx="1800200" cy="1296144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C3E21AE-02AF-4741-9FC0-E1468BE9A9BA}"/>
                </a:ext>
              </a:extLst>
            </p:cNvPr>
            <p:cNvSpPr txBox="1"/>
            <p:nvPr/>
          </p:nvSpPr>
          <p:spPr>
            <a:xfrm>
              <a:off x="1232964" y="1916832"/>
              <a:ext cx="1800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dirty="0"/>
                <a:t>AI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4B62DE-CC32-1C46-B212-633E63235909}"/>
                </a:ext>
              </a:extLst>
            </p:cNvPr>
            <p:cNvSpPr txBox="1"/>
            <p:nvPr/>
          </p:nvSpPr>
          <p:spPr>
            <a:xfrm>
              <a:off x="2745132" y="2641267"/>
              <a:ext cx="14401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dirty="0"/>
                <a:t>ML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0436FA9-4296-2D48-8456-A8D09CAA72EE}"/>
                </a:ext>
              </a:extLst>
            </p:cNvPr>
            <p:cNvSpPr txBox="1"/>
            <p:nvPr/>
          </p:nvSpPr>
          <p:spPr>
            <a:xfrm>
              <a:off x="4257300" y="3345471"/>
              <a:ext cx="1224136" cy="584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dirty="0"/>
                <a:t>ANN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24893F8-4180-2345-956F-B976642F88F3}"/>
                </a:ext>
              </a:extLst>
            </p:cNvPr>
            <p:cNvSpPr txBox="1"/>
            <p:nvPr/>
          </p:nvSpPr>
          <p:spPr>
            <a:xfrm>
              <a:off x="6345532" y="3345471"/>
              <a:ext cx="1296144" cy="584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dirty="0"/>
                <a:t>DL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6B349A2-D038-294F-8AB2-6579840FFFC2}"/>
              </a:ext>
            </a:extLst>
          </p:cNvPr>
          <p:cNvSpPr txBox="1"/>
          <p:nvPr/>
        </p:nvSpPr>
        <p:spPr>
          <a:xfrm>
            <a:off x="395536" y="3757300"/>
            <a:ext cx="44254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800" dirty="0"/>
              <a:t>AI: Rules and regulations</a:t>
            </a:r>
          </a:p>
          <a:p>
            <a:r>
              <a:rPr lang="en-PK" sz="1800" dirty="0"/>
              <a:t>       Theory to develop intelligent systems</a:t>
            </a:r>
          </a:p>
          <a:p>
            <a:r>
              <a:rPr lang="en-PK" sz="1800" dirty="0"/>
              <a:t>       Philosophy of intelligence</a:t>
            </a:r>
          </a:p>
          <a:p>
            <a:r>
              <a:rPr lang="en-PK" sz="1800" dirty="0"/>
              <a:t>       Ways to implement</a:t>
            </a:r>
          </a:p>
          <a:p>
            <a:r>
              <a:rPr lang="en-PK" sz="1800" dirty="0"/>
              <a:t>       Ethics governing AI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A99F3F-EBCF-9F47-9BDD-A4A3D22A28F8}"/>
              </a:ext>
            </a:extLst>
          </p:cNvPr>
          <p:cNvSpPr txBox="1"/>
          <p:nvPr/>
        </p:nvSpPr>
        <p:spPr>
          <a:xfrm>
            <a:off x="395536" y="5321380"/>
            <a:ext cx="6721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800" dirty="0"/>
              <a:t>ML: General ways of impelmentation comprising any algorithm</a:t>
            </a:r>
          </a:p>
          <a:p>
            <a:r>
              <a:rPr lang="en-PK" sz="1800" dirty="0"/>
              <a:t>        ANN is dedicated way of achieving ML</a:t>
            </a:r>
          </a:p>
          <a:p>
            <a:r>
              <a:rPr lang="en-PK" sz="1800" dirty="0"/>
              <a:t>        DL is complex and highly nonlinear ANN and ANN maths</a:t>
            </a:r>
          </a:p>
        </p:txBody>
      </p:sp>
    </p:spTree>
    <p:extLst>
      <p:ext uri="{BB962C8B-B14F-4D97-AF65-F5344CB8AC3E}">
        <p14:creationId xmlns:p14="http://schemas.microsoft.com/office/powerpoint/2010/main" val="1550742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Machine Learning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5</a:t>
            </a:fld>
            <a:endParaRPr lang="tr-T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A1BEE5-3411-3E42-B531-2E23AF863D8E}"/>
              </a:ext>
            </a:extLst>
          </p:cNvPr>
          <p:cNvSpPr txBox="1"/>
          <p:nvPr/>
        </p:nvSpPr>
        <p:spPr>
          <a:xfrm>
            <a:off x="552875" y="1988840"/>
            <a:ext cx="315983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GB" dirty="0"/>
              <a:t>if </a:t>
            </a:r>
            <a:r>
              <a:rPr lang="en-GB" i="1" dirty="0">
                <a:solidFill>
                  <a:srgbClr val="00B050"/>
                </a:solidFill>
              </a:rPr>
              <a:t>x</a:t>
            </a:r>
            <a:r>
              <a:rPr lang="en-GB" dirty="0"/>
              <a:t> = this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i="1" dirty="0">
                <a:solidFill>
                  <a:srgbClr val="FF0000"/>
                </a:solidFill>
              </a:rPr>
              <a:t>y</a:t>
            </a:r>
            <a:r>
              <a:rPr lang="en-GB" dirty="0"/>
              <a:t> = that</a:t>
            </a:r>
          </a:p>
          <a:p>
            <a:pPr marL="0" indent="0">
              <a:buNone/>
            </a:pPr>
            <a:r>
              <a:rPr lang="en-GB" dirty="0"/>
              <a:t>else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i="1" dirty="0">
                <a:solidFill>
                  <a:srgbClr val="FF0000"/>
                </a:solidFill>
              </a:rPr>
              <a:t>y</a:t>
            </a:r>
            <a:r>
              <a:rPr lang="en-GB" dirty="0"/>
              <a:t> = not that</a:t>
            </a:r>
            <a:endParaRPr lang="en-PK" dirty="0"/>
          </a:p>
          <a:p>
            <a:endParaRPr lang="en-P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6BF31E7-AA0D-BD41-8367-B307940AD5E4}"/>
                  </a:ext>
                </a:extLst>
              </p:cNvPr>
              <p:cNvSpPr txBox="1"/>
              <p:nvPr/>
            </p:nvSpPr>
            <p:spPr>
              <a:xfrm>
                <a:off x="4355976" y="1988840"/>
                <a:ext cx="4562467" cy="20621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G</a:t>
                </a:r>
                <a:r>
                  <a:rPr lang="en-PK" dirty="0"/>
                  <a:t>iven an observation</a:t>
                </a:r>
              </a:p>
              <a:p>
                <a:r>
                  <a:rPr lang="en-PK" dirty="0"/>
                  <a:t>	Guess the outcome</a:t>
                </a:r>
              </a:p>
              <a:p>
                <a:endParaRPr lang="en-PK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𝑡h𝑎𝑡</m:t>
                      </m:r>
                    </m:oMath>
                  </m:oMathPara>
                </a14:m>
                <a:endParaRPr lang="en-PK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6BF31E7-AA0D-BD41-8367-B307940AD5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988840"/>
                <a:ext cx="4562467" cy="2062103"/>
              </a:xfrm>
              <a:prstGeom prst="rect">
                <a:avLst/>
              </a:prstGeom>
              <a:blipFill>
                <a:blip r:embed="rId2"/>
                <a:stretch>
                  <a:fillRect l="-3611" t="-3659" r="-2222" b="-2439"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0214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Machine Learning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6</a:t>
            </a:fld>
            <a:endParaRPr lang="tr-T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A1BEE5-3411-3E42-B531-2E23AF863D8E}"/>
              </a:ext>
            </a:extLst>
          </p:cNvPr>
          <p:cNvSpPr txBox="1"/>
          <p:nvPr/>
        </p:nvSpPr>
        <p:spPr>
          <a:xfrm>
            <a:off x="552875" y="1988840"/>
            <a:ext cx="315983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GB" dirty="0"/>
              <a:t>if </a:t>
            </a:r>
            <a:r>
              <a:rPr lang="en-GB" i="1" dirty="0">
                <a:solidFill>
                  <a:srgbClr val="00B050"/>
                </a:solidFill>
              </a:rPr>
              <a:t>x</a:t>
            </a:r>
            <a:r>
              <a:rPr lang="en-GB" dirty="0"/>
              <a:t> = this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i="1" dirty="0">
                <a:solidFill>
                  <a:srgbClr val="FF0000"/>
                </a:solidFill>
              </a:rPr>
              <a:t>y</a:t>
            </a:r>
            <a:r>
              <a:rPr lang="en-GB" dirty="0"/>
              <a:t> = that</a:t>
            </a:r>
          </a:p>
          <a:p>
            <a:pPr marL="0" indent="0">
              <a:buNone/>
            </a:pPr>
            <a:r>
              <a:rPr lang="en-GB" dirty="0"/>
              <a:t>else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i="1" dirty="0">
                <a:solidFill>
                  <a:srgbClr val="FF0000"/>
                </a:solidFill>
              </a:rPr>
              <a:t>y</a:t>
            </a:r>
            <a:r>
              <a:rPr lang="en-GB" dirty="0"/>
              <a:t> = not that</a:t>
            </a:r>
            <a:endParaRPr lang="en-PK" dirty="0"/>
          </a:p>
          <a:p>
            <a:endParaRPr lang="en-P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6BF31E7-AA0D-BD41-8367-B307940AD5E4}"/>
                  </a:ext>
                </a:extLst>
              </p:cNvPr>
              <p:cNvSpPr txBox="1"/>
              <p:nvPr/>
            </p:nvSpPr>
            <p:spPr>
              <a:xfrm>
                <a:off x="4355976" y="1988840"/>
                <a:ext cx="4562467" cy="20621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G</a:t>
                </a:r>
                <a:r>
                  <a:rPr lang="en-PK" dirty="0"/>
                  <a:t>iven an observation</a:t>
                </a:r>
              </a:p>
              <a:p>
                <a:r>
                  <a:rPr lang="en-PK" dirty="0"/>
                  <a:t>	Guess the outcome</a:t>
                </a:r>
              </a:p>
              <a:p>
                <a:endParaRPr lang="en-PK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𝑡h𝑎𝑡</m:t>
                      </m:r>
                    </m:oMath>
                  </m:oMathPara>
                </a14:m>
                <a:endParaRPr lang="en-PK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6BF31E7-AA0D-BD41-8367-B307940AD5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988840"/>
                <a:ext cx="4562467" cy="2062103"/>
              </a:xfrm>
              <a:prstGeom prst="rect">
                <a:avLst/>
              </a:prstGeom>
              <a:blipFill>
                <a:blip r:embed="rId2"/>
                <a:stretch>
                  <a:fillRect l="-3611" t="-3659" r="-2222" b="-2439"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670D0386-54DC-C44E-AA48-90806D157924}"/>
              </a:ext>
            </a:extLst>
          </p:cNvPr>
          <p:cNvSpPr txBox="1"/>
          <p:nvPr/>
        </p:nvSpPr>
        <p:spPr>
          <a:xfrm>
            <a:off x="755576" y="5805264"/>
            <a:ext cx="29571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dirty="0">
                <a:solidFill>
                  <a:srgbClr val="C00000"/>
                </a:solidFill>
              </a:rPr>
              <a:t>Not Intelligent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2FE85A-615E-9848-8BCE-CB81C7496356}"/>
              </a:ext>
            </a:extLst>
          </p:cNvPr>
          <p:cNvSpPr txBox="1"/>
          <p:nvPr/>
        </p:nvSpPr>
        <p:spPr>
          <a:xfrm>
            <a:off x="5580112" y="5752905"/>
            <a:ext cx="29571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dirty="0">
                <a:solidFill>
                  <a:srgbClr val="C00000"/>
                </a:solidFill>
              </a:rPr>
              <a:t>Intelligent</a:t>
            </a:r>
          </a:p>
        </p:txBody>
      </p:sp>
      <p:pic>
        <p:nvPicPr>
          <p:cNvPr id="1026" name="Picture 2" descr="International Conference of Cybernetics and Intelligent System (ICORIS)  2020 – Master of Industrial Enginering">
            <a:extLst>
              <a:ext uri="{FF2B5EF4-FFF2-40B4-BE49-F238E27FC236}">
                <a16:creationId xmlns:a16="http://schemas.microsoft.com/office/drawing/2014/main" id="{37E0828B-B792-9544-90A0-B4E049AD8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4151" y="4050943"/>
            <a:ext cx="1786636" cy="17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007DB4-12F1-724A-9D7B-8A729CEC9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818" y="4050943"/>
            <a:ext cx="1832653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799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Machine Learning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7</a:t>
            </a:fld>
            <a:endParaRPr lang="tr-T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A1BEE5-3411-3E42-B531-2E23AF863D8E}"/>
              </a:ext>
            </a:extLst>
          </p:cNvPr>
          <p:cNvSpPr txBox="1"/>
          <p:nvPr/>
        </p:nvSpPr>
        <p:spPr>
          <a:xfrm>
            <a:off x="552875" y="1988840"/>
            <a:ext cx="315983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GB" dirty="0"/>
              <a:t>if </a:t>
            </a:r>
            <a:r>
              <a:rPr lang="en-GB" i="1" dirty="0">
                <a:solidFill>
                  <a:srgbClr val="00B050"/>
                </a:solidFill>
              </a:rPr>
              <a:t>x</a:t>
            </a:r>
            <a:r>
              <a:rPr lang="en-GB" dirty="0"/>
              <a:t> = this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i="1" dirty="0">
                <a:solidFill>
                  <a:srgbClr val="FF0000"/>
                </a:solidFill>
              </a:rPr>
              <a:t>y</a:t>
            </a:r>
            <a:r>
              <a:rPr lang="en-GB" dirty="0"/>
              <a:t> = that</a:t>
            </a:r>
          </a:p>
          <a:p>
            <a:pPr marL="0" indent="0">
              <a:buNone/>
            </a:pPr>
            <a:r>
              <a:rPr lang="en-GB" dirty="0"/>
              <a:t>else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i="1" dirty="0">
                <a:solidFill>
                  <a:srgbClr val="FF0000"/>
                </a:solidFill>
              </a:rPr>
              <a:t>y</a:t>
            </a:r>
            <a:r>
              <a:rPr lang="en-GB" dirty="0"/>
              <a:t> = not that</a:t>
            </a:r>
            <a:endParaRPr lang="en-PK" dirty="0"/>
          </a:p>
          <a:p>
            <a:endParaRPr lang="en-P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6BF31E7-AA0D-BD41-8367-B307940AD5E4}"/>
                  </a:ext>
                </a:extLst>
              </p:cNvPr>
              <p:cNvSpPr txBox="1"/>
              <p:nvPr/>
            </p:nvSpPr>
            <p:spPr>
              <a:xfrm>
                <a:off x="4355976" y="1988840"/>
                <a:ext cx="4562467" cy="20621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G</a:t>
                </a:r>
                <a:r>
                  <a:rPr lang="en-PK" dirty="0"/>
                  <a:t>iven an observation</a:t>
                </a:r>
              </a:p>
              <a:p>
                <a:r>
                  <a:rPr lang="en-PK" dirty="0"/>
                  <a:t>	Guess the outcome</a:t>
                </a:r>
              </a:p>
              <a:p>
                <a:endParaRPr lang="en-PK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𝑡h𝑎𝑡</m:t>
                      </m:r>
                    </m:oMath>
                  </m:oMathPara>
                </a14:m>
                <a:endParaRPr lang="en-PK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6BF31E7-AA0D-BD41-8367-B307940AD5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5976" y="1988840"/>
                <a:ext cx="4562467" cy="2062103"/>
              </a:xfrm>
              <a:prstGeom prst="rect">
                <a:avLst/>
              </a:prstGeom>
              <a:blipFill>
                <a:blip r:embed="rId2"/>
                <a:stretch>
                  <a:fillRect l="-3611" t="-3659" r="-2222" b="-2439"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F49235E7-5A3F-194D-B9D8-2BA8A80C8461}"/>
              </a:ext>
            </a:extLst>
          </p:cNvPr>
          <p:cNvSpPr txBox="1"/>
          <p:nvPr/>
        </p:nvSpPr>
        <p:spPr>
          <a:xfrm>
            <a:off x="612648" y="4949879"/>
            <a:ext cx="81955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Learn to </a:t>
            </a:r>
            <a:r>
              <a:rPr lang="en-US" sz="2400" dirty="0">
                <a:solidFill>
                  <a:srgbClr val="C00000"/>
                </a:solidFill>
              </a:rPr>
              <a:t>extract</a:t>
            </a:r>
            <a:r>
              <a:rPr lang="en-US" sz="2400" dirty="0"/>
              <a:t> task-specific information, </a:t>
            </a:r>
            <a:r>
              <a:rPr lang="en-US" sz="2400" dirty="0">
                <a:solidFill>
                  <a:srgbClr val="C00000"/>
                </a:solidFill>
              </a:rPr>
              <a:t>memorize</a:t>
            </a:r>
            <a:r>
              <a:rPr lang="en-US" sz="2400" dirty="0"/>
              <a:t> and able to make </a:t>
            </a:r>
            <a:r>
              <a:rPr lang="en-US" sz="2400" dirty="0">
                <a:solidFill>
                  <a:srgbClr val="C00000"/>
                </a:solidFill>
              </a:rPr>
              <a:t>estimated decision </a:t>
            </a:r>
          </a:p>
          <a:p>
            <a:endParaRPr lang="en-PK" sz="2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FFFA465-500B-B240-8602-0318C7AAC1C2}"/>
              </a:ext>
            </a:extLst>
          </p:cNvPr>
          <p:cNvCxnSpPr/>
          <p:nvPr/>
        </p:nvCxnSpPr>
        <p:spPr>
          <a:xfrm flipH="1">
            <a:off x="2411760" y="3941767"/>
            <a:ext cx="3888432" cy="115212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D66CAC3-6D10-3841-9D7D-79D793D1749C}"/>
              </a:ext>
            </a:extLst>
          </p:cNvPr>
          <p:cNvCxnSpPr/>
          <p:nvPr/>
        </p:nvCxnSpPr>
        <p:spPr>
          <a:xfrm>
            <a:off x="6876256" y="3924347"/>
            <a:ext cx="0" cy="109754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6BAFD88-5FE7-DD48-868C-DC7E036BBAC3}"/>
              </a:ext>
            </a:extLst>
          </p:cNvPr>
          <p:cNvCxnSpPr>
            <a:cxnSpLocks/>
          </p:cNvCxnSpPr>
          <p:nvPr/>
        </p:nvCxnSpPr>
        <p:spPr>
          <a:xfrm flipH="1">
            <a:off x="4710442" y="3941767"/>
            <a:ext cx="653646" cy="151216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626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Why</a:t>
            </a:r>
            <a:r>
              <a:rPr lang="tr-TR" dirty="0"/>
              <a:t> Machine Learning?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8</a:t>
            </a:fld>
            <a:endParaRPr lang="tr-T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8A65257-A7B4-FA48-B1DE-620925A30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45" y="1737361"/>
            <a:ext cx="2594023" cy="18676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ABDD8A-A83D-D849-9374-41E45C317D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094" y="1735996"/>
            <a:ext cx="2620370" cy="18690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5A3971-1891-7241-98EF-C43FAEEB42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475" y="1735996"/>
            <a:ext cx="2492082" cy="18690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70B4422-4FC8-9B49-9468-BBFB6862B2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619" y="4116648"/>
            <a:ext cx="2814504" cy="208070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4CA9382-71D6-1044-A38E-C8ED8EEE3B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45" y="4116648"/>
            <a:ext cx="2594023" cy="20807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1080A71-56B3-1540-9F76-A78AF1D9FF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475" y="4116649"/>
            <a:ext cx="2492082" cy="208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658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Why</a:t>
            </a:r>
            <a:r>
              <a:rPr lang="tr-TR" dirty="0"/>
              <a:t> Machine Learning?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DF4C409-C017-451C-B236-E185BBA6E0E4}" type="slidenum">
              <a:rPr lang="tr-TR" smtClean="0"/>
              <a:pPr/>
              <a:t>9</a:t>
            </a:fld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2F7FC81-D17B-A045-A5CB-47C26579F254}"/>
                  </a:ext>
                </a:extLst>
              </p:cNvPr>
              <p:cNvSpPr txBox="1"/>
              <p:nvPr/>
            </p:nvSpPr>
            <p:spPr>
              <a:xfrm>
                <a:off x="612648" y="2276872"/>
                <a:ext cx="213879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PK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2F7FC81-D17B-A045-A5CB-47C26579F2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648" y="2276872"/>
                <a:ext cx="2138791" cy="492443"/>
              </a:xfrm>
              <a:prstGeom prst="rect">
                <a:avLst/>
              </a:prstGeom>
              <a:blipFill>
                <a:blip r:embed="rId2"/>
                <a:stretch>
                  <a:fillRect l="-4142" r="-1183" b="-25641"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C614819-7804-274D-B2F1-EE2F7EFE8A41}"/>
                  </a:ext>
                </a:extLst>
              </p:cNvPr>
              <p:cNvSpPr txBox="1"/>
              <p:nvPr/>
            </p:nvSpPr>
            <p:spPr>
              <a:xfrm>
                <a:off x="617547" y="3861048"/>
                <a:ext cx="2345963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en-PK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C614819-7804-274D-B2F1-EE2F7EFE8A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547" y="3861048"/>
                <a:ext cx="2345963" cy="492443"/>
              </a:xfrm>
              <a:prstGeom prst="rect">
                <a:avLst/>
              </a:prstGeom>
              <a:blipFill>
                <a:blip r:embed="rId3"/>
                <a:stretch>
                  <a:fillRect l="-3226" r="-1075" b="-25000"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AFE1188-8DD4-4343-9732-C227F04810F5}"/>
                  </a:ext>
                </a:extLst>
              </p:cNvPr>
              <p:cNvSpPr txBox="1"/>
              <p:nvPr/>
            </p:nvSpPr>
            <p:spPr>
              <a:xfrm>
                <a:off x="595623" y="5456837"/>
                <a:ext cx="3040319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sup>
                      </m:sSup>
                    </m:oMath>
                  </m:oMathPara>
                </a14:m>
                <a:endParaRPr lang="en-PK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AFE1188-8DD4-4343-9732-C227F0481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623" y="5456837"/>
                <a:ext cx="3040319" cy="492443"/>
              </a:xfrm>
              <a:prstGeom prst="rect">
                <a:avLst/>
              </a:prstGeom>
              <a:blipFill>
                <a:blip r:embed="rId4"/>
                <a:stretch>
                  <a:fillRect l="-2917" r="-417" b="-32500"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4AEA4434-F363-4948-9716-B75D9E1572C1}"/>
              </a:ext>
            </a:extLst>
          </p:cNvPr>
          <p:cNvSpPr txBox="1"/>
          <p:nvPr/>
        </p:nvSpPr>
        <p:spPr>
          <a:xfrm>
            <a:off x="3851920" y="2307650"/>
            <a:ext cx="1064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2400" dirty="0"/>
              <a:t>Linear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26E832-7F03-2D4A-B5A4-C24A276E4031}"/>
              </a:ext>
            </a:extLst>
          </p:cNvPr>
          <p:cNvSpPr txBox="1"/>
          <p:nvPr/>
        </p:nvSpPr>
        <p:spPr>
          <a:xfrm>
            <a:off x="3851919" y="3911524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2400" dirty="0"/>
              <a:t>Nonlinear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6B27CB-149D-5648-8DA6-943D1E17A8F2}"/>
              </a:ext>
            </a:extLst>
          </p:cNvPr>
          <p:cNvSpPr txBox="1"/>
          <p:nvPr/>
        </p:nvSpPr>
        <p:spPr>
          <a:xfrm>
            <a:off x="3846689" y="5487615"/>
            <a:ext cx="2606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2400" dirty="0"/>
              <a:t>Highly Nonlinear</a:t>
            </a:r>
          </a:p>
        </p:txBody>
      </p:sp>
      <p:sp>
        <p:nvSpPr>
          <p:cNvPr id="11" name="Left-up Arrow 10">
            <a:extLst>
              <a:ext uri="{FF2B5EF4-FFF2-40B4-BE49-F238E27FC236}">
                <a16:creationId xmlns:a16="http://schemas.microsoft.com/office/drawing/2014/main" id="{0D8AB52C-A764-8649-81FE-8C4AF0582668}"/>
              </a:ext>
            </a:extLst>
          </p:cNvPr>
          <p:cNvSpPr/>
          <p:nvPr/>
        </p:nvSpPr>
        <p:spPr>
          <a:xfrm rot="5400000">
            <a:off x="6122650" y="1582636"/>
            <a:ext cx="1651228" cy="1584176"/>
          </a:xfrm>
          <a:prstGeom prst="leftUpArrow">
            <a:avLst>
              <a:gd name="adj1" fmla="val 3568"/>
              <a:gd name="adj2" fmla="val 8160"/>
              <a:gd name="adj3" fmla="val 10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0" name="Left-up Arrow 19">
            <a:extLst>
              <a:ext uri="{FF2B5EF4-FFF2-40B4-BE49-F238E27FC236}">
                <a16:creationId xmlns:a16="http://schemas.microsoft.com/office/drawing/2014/main" id="{AE9E5A1C-7E31-7541-96D4-33494576C6AE}"/>
              </a:ext>
            </a:extLst>
          </p:cNvPr>
          <p:cNvSpPr/>
          <p:nvPr/>
        </p:nvSpPr>
        <p:spPr>
          <a:xfrm rot="5400000">
            <a:off x="6122650" y="3233864"/>
            <a:ext cx="1651228" cy="1584176"/>
          </a:xfrm>
          <a:prstGeom prst="leftUpArrow">
            <a:avLst>
              <a:gd name="adj1" fmla="val 3568"/>
              <a:gd name="adj2" fmla="val 8160"/>
              <a:gd name="adj3" fmla="val 10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1" name="Left-up Arrow 20">
            <a:extLst>
              <a:ext uri="{FF2B5EF4-FFF2-40B4-BE49-F238E27FC236}">
                <a16:creationId xmlns:a16="http://schemas.microsoft.com/office/drawing/2014/main" id="{BE688947-08B9-BE4E-BE4A-5084BCE609C5}"/>
              </a:ext>
            </a:extLst>
          </p:cNvPr>
          <p:cNvSpPr/>
          <p:nvPr/>
        </p:nvSpPr>
        <p:spPr>
          <a:xfrm rot="5400000">
            <a:off x="6629048" y="5011698"/>
            <a:ext cx="1651228" cy="1584176"/>
          </a:xfrm>
          <a:prstGeom prst="leftUpArrow">
            <a:avLst>
              <a:gd name="adj1" fmla="val 3568"/>
              <a:gd name="adj2" fmla="val 8160"/>
              <a:gd name="adj3" fmla="val 100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A89AD41-A3B1-3A40-A5AC-C426F8E3F314}"/>
              </a:ext>
            </a:extLst>
          </p:cNvPr>
          <p:cNvCxnSpPr/>
          <p:nvPr/>
        </p:nvCxnSpPr>
        <p:spPr>
          <a:xfrm flipV="1">
            <a:off x="6372200" y="1844824"/>
            <a:ext cx="1152128" cy="11521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0FA513AB-8C60-5C45-B278-DBA3913E96B0}"/>
              </a:ext>
            </a:extLst>
          </p:cNvPr>
          <p:cNvCxnSpPr>
            <a:cxnSpLocks/>
          </p:cNvCxnSpPr>
          <p:nvPr/>
        </p:nvCxnSpPr>
        <p:spPr>
          <a:xfrm flipV="1">
            <a:off x="6383829" y="3752089"/>
            <a:ext cx="1070833" cy="818713"/>
          </a:xfrm>
          <a:prstGeom prst="curvedConnector3">
            <a:avLst>
              <a:gd name="adj1" fmla="val 53243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 30">
            <a:extLst>
              <a:ext uri="{FF2B5EF4-FFF2-40B4-BE49-F238E27FC236}">
                <a16:creationId xmlns:a16="http://schemas.microsoft.com/office/drawing/2014/main" id="{B9BB9048-F49B-1149-87C1-8EC906C1CA36}"/>
              </a:ext>
            </a:extLst>
          </p:cNvPr>
          <p:cNvSpPr/>
          <p:nvPr/>
        </p:nvSpPr>
        <p:spPr>
          <a:xfrm>
            <a:off x="6886937" y="5266481"/>
            <a:ext cx="1436399" cy="1145894"/>
          </a:xfrm>
          <a:custGeom>
            <a:avLst/>
            <a:gdLst>
              <a:gd name="connsiteX0" fmla="*/ 0 w 1436399"/>
              <a:gd name="connsiteY0" fmla="*/ 1145894 h 1145894"/>
              <a:gd name="connsiteX1" fmla="*/ 81022 w 1436399"/>
              <a:gd name="connsiteY1" fmla="*/ 1099595 h 1145894"/>
              <a:gd name="connsiteX2" fmla="*/ 127321 w 1436399"/>
              <a:gd name="connsiteY2" fmla="*/ 1053296 h 1145894"/>
              <a:gd name="connsiteX3" fmla="*/ 150471 w 1436399"/>
              <a:gd name="connsiteY3" fmla="*/ 983848 h 1145894"/>
              <a:gd name="connsiteX4" fmla="*/ 162045 w 1436399"/>
              <a:gd name="connsiteY4" fmla="*/ 949124 h 1145894"/>
              <a:gd name="connsiteX5" fmla="*/ 162045 w 1436399"/>
              <a:gd name="connsiteY5" fmla="*/ 706056 h 1145894"/>
              <a:gd name="connsiteX6" fmla="*/ 173620 w 1436399"/>
              <a:gd name="connsiteY6" fmla="*/ 578734 h 1145894"/>
              <a:gd name="connsiteX7" fmla="*/ 185195 w 1436399"/>
              <a:gd name="connsiteY7" fmla="*/ 544010 h 1145894"/>
              <a:gd name="connsiteX8" fmla="*/ 254643 w 1436399"/>
              <a:gd name="connsiteY8" fmla="*/ 509286 h 1145894"/>
              <a:gd name="connsiteX9" fmla="*/ 405114 w 1436399"/>
              <a:gd name="connsiteY9" fmla="*/ 544010 h 1145894"/>
              <a:gd name="connsiteX10" fmla="*/ 428263 w 1436399"/>
              <a:gd name="connsiteY10" fmla="*/ 567160 h 1145894"/>
              <a:gd name="connsiteX11" fmla="*/ 474562 w 1436399"/>
              <a:gd name="connsiteY11" fmla="*/ 706056 h 1145894"/>
              <a:gd name="connsiteX12" fmla="*/ 486136 w 1436399"/>
              <a:gd name="connsiteY12" fmla="*/ 740780 h 1145894"/>
              <a:gd name="connsiteX13" fmla="*/ 544010 w 1436399"/>
              <a:gd name="connsiteY13" fmla="*/ 787078 h 1145894"/>
              <a:gd name="connsiteX14" fmla="*/ 567159 w 1436399"/>
              <a:gd name="connsiteY14" fmla="*/ 752354 h 1145894"/>
              <a:gd name="connsiteX15" fmla="*/ 590309 w 1436399"/>
              <a:gd name="connsiteY15" fmla="*/ 671332 h 1145894"/>
              <a:gd name="connsiteX16" fmla="*/ 532435 w 1436399"/>
              <a:gd name="connsiteY16" fmla="*/ 462987 h 1145894"/>
              <a:gd name="connsiteX17" fmla="*/ 486136 w 1436399"/>
              <a:gd name="connsiteY17" fmla="*/ 393539 h 1145894"/>
              <a:gd name="connsiteX18" fmla="*/ 474562 w 1436399"/>
              <a:gd name="connsiteY18" fmla="*/ 208344 h 1145894"/>
              <a:gd name="connsiteX19" fmla="*/ 509286 w 1436399"/>
              <a:gd name="connsiteY19" fmla="*/ 173620 h 1145894"/>
              <a:gd name="connsiteX20" fmla="*/ 555585 w 1436399"/>
              <a:gd name="connsiteY20" fmla="*/ 138896 h 1145894"/>
              <a:gd name="connsiteX21" fmla="*/ 636607 w 1436399"/>
              <a:gd name="connsiteY21" fmla="*/ 115747 h 1145894"/>
              <a:gd name="connsiteX22" fmla="*/ 752354 w 1436399"/>
              <a:gd name="connsiteY22" fmla="*/ 138896 h 1145894"/>
              <a:gd name="connsiteX23" fmla="*/ 798653 w 1436399"/>
              <a:gd name="connsiteY23" fmla="*/ 150471 h 1145894"/>
              <a:gd name="connsiteX24" fmla="*/ 821802 w 1436399"/>
              <a:gd name="connsiteY24" fmla="*/ 185195 h 1145894"/>
              <a:gd name="connsiteX25" fmla="*/ 844952 w 1436399"/>
              <a:gd name="connsiteY25" fmla="*/ 208344 h 1145894"/>
              <a:gd name="connsiteX26" fmla="*/ 879676 w 1436399"/>
              <a:gd name="connsiteY26" fmla="*/ 277792 h 1145894"/>
              <a:gd name="connsiteX27" fmla="*/ 891250 w 1436399"/>
              <a:gd name="connsiteY27" fmla="*/ 439838 h 1145894"/>
              <a:gd name="connsiteX28" fmla="*/ 914400 w 1436399"/>
              <a:gd name="connsiteY28" fmla="*/ 544010 h 1145894"/>
              <a:gd name="connsiteX29" fmla="*/ 937549 w 1436399"/>
              <a:gd name="connsiteY29" fmla="*/ 671332 h 1145894"/>
              <a:gd name="connsiteX30" fmla="*/ 972273 w 1436399"/>
              <a:gd name="connsiteY30" fmla="*/ 740780 h 1145894"/>
              <a:gd name="connsiteX31" fmla="*/ 1041721 w 1436399"/>
              <a:gd name="connsiteY31" fmla="*/ 787078 h 1145894"/>
              <a:gd name="connsiteX32" fmla="*/ 1099595 w 1436399"/>
              <a:gd name="connsiteY32" fmla="*/ 775504 h 1145894"/>
              <a:gd name="connsiteX33" fmla="*/ 1111169 w 1436399"/>
              <a:gd name="connsiteY33" fmla="*/ 740780 h 1145894"/>
              <a:gd name="connsiteX34" fmla="*/ 1122744 w 1436399"/>
              <a:gd name="connsiteY34" fmla="*/ 694481 h 1145894"/>
              <a:gd name="connsiteX35" fmla="*/ 1145893 w 1436399"/>
              <a:gd name="connsiteY35" fmla="*/ 625033 h 1145894"/>
              <a:gd name="connsiteX36" fmla="*/ 1134319 w 1436399"/>
              <a:gd name="connsiteY36" fmla="*/ 347241 h 1145894"/>
              <a:gd name="connsiteX37" fmla="*/ 1145893 w 1436399"/>
              <a:gd name="connsiteY37" fmla="*/ 277792 h 1145894"/>
              <a:gd name="connsiteX38" fmla="*/ 1169043 w 1436399"/>
              <a:gd name="connsiteY38" fmla="*/ 243068 h 1145894"/>
              <a:gd name="connsiteX39" fmla="*/ 1203767 w 1436399"/>
              <a:gd name="connsiteY39" fmla="*/ 208344 h 1145894"/>
              <a:gd name="connsiteX40" fmla="*/ 1331088 w 1436399"/>
              <a:gd name="connsiteY40" fmla="*/ 185195 h 1145894"/>
              <a:gd name="connsiteX41" fmla="*/ 1412111 w 1436399"/>
              <a:gd name="connsiteY41" fmla="*/ 173620 h 1145894"/>
              <a:gd name="connsiteX42" fmla="*/ 1435260 w 1436399"/>
              <a:gd name="connsiteY42" fmla="*/ 92597 h 1145894"/>
              <a:gd name="connsiteX43" fmla="*/ 1435260 w 1436399"/>
              <a:gd name="connsiteY43" fmla="*/ 0 h 1145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436399" h="1145894">
                <a:moveTo>
                  <a:pt x="0" y="1145894"/>
                </a:moveTo>
                <a:cubicBezTo>
                  <a:pt x="27007" y="1130461"/>
                  <a:pt x="55866" y="1117891"/>
                  <a:pt x="81022" y="1099595"/>
                </a:cubicBezTo>
                <a:cubicBezTo>
                  <a:pt x="98673" y="1086758"/>
                  <a:pt x="127321" y="1053296"/>
                  <a:pt x="127321" y="1053296"/>
                </a:cubicBezTo>
                <a:lnTo>
                  <a:pt x="150471" y="983848"/>
                </a:lnTo>
                <a:lnTo>
                  <a:pt x="162045" y="949124"/>
                </a:lnTo>
                <a:cubicBezTo>
                  <a:pt x="188089" y="766819"/>
                  <a:pt x="162045" y="989943"/>
                  <a:pt x="162045" y="706056"/>
                </a:cubicBezTo>
                <a:cubicBezTo>
                  <a:pt x="162045" y="663440"/>
                  <a:pt x="167593" y="620921"/>
                  <a:pt x="173620" y="578734"/>
                </a:cubicBezTo>
                <a:cubicBezTo>
                  <a:pt x="175345" y="566656"/>
                  <a:pt x="177573" y="553537"/>
                  <a:pt x="185195" y="544010"/>
                </a:cubicBezTo>
                <a:cubicBezTo>
                  <a:pt x="201513" y="523613"/>
                  <a:pt x="231769" y="516911"/>
                  <a:pt x="254643" y="509286"/>
                </a:cubicBezTo>
                <a:cubicBezTo>
                  <a:pt x="348662" y="518688"/>
                  <a:pt x="350888" y="500629"/>
                  <a:pt x="405114" y="544010"/>
                </a:cubicBezTo>
                <a:cubicBezTo>
                  <a:pt x="413635" y="550827"/>
                  <a:pt x="420547" y="559443"/>
                  <a:pt x="428263" y="567160"/>
                </a:cubicBezTo>
                <a:lnTo>
                  <a:pt x="474562" y="706056"/>
                </a:lnTo>
                <a:cubicBezTo>
                  <a:pt x="478420" y="717631"/>
                  <a:pt x="477509" y="732153"/>
                  <a:pt x="486136" y="740780"/>
                </a:cubicBezTo>
                <a:cubicBezTo>
                  <a:pt x="519123" y="773765"/>
                  <a:pt x="500206" y="757876"/>
                  <a:pt x="544010" y="787078"/>
                </a:cubicBezTo>
                <a:cubicBezTo>
                  <a:pt x="551726" y="775503"/>
                  <a:pt x="560938" y="764796"/>
                  <a:pt x="567159" y="752354"/>
                </a:cubicBezTo>
                <a:cubicBezTo>
                  <a:pt x="575462" y="735748"/>
                  <a:pt x="586600" y="686167"/>
                  <a:pt x="590309" y="671332"/>
                </a:cubicBezTo>
                <a:cubicBezTo>
                  <a:pt x="579507" y="563310"/>
                  <a:pt x="592331" y="552830"/>
                  <a:pt x="532435" y="462987"/>
                </a:cubicBezTo>
                <a:lnTo>
                  <a:pt x="486136" y="393539"/>
                </a:lnTo>
                <a:cubicBezTo>
                  <a:pt x="460242" y="315857"/>
                  <a:pt x="445436" y="303003"/>
                  <a:pt x="474562" y="208344"/>
                </a:cubicBezTo>
                <a:cubicBezTo>
                  <a:pt x="479376" y="192699"/>
                  <a:pt x="496858" y="184273"/>
                  <a:pt x="509286" y="173620"/>
                </a:cubicBezTo>
                <a:cubicBezTo>
                  <a:pt x="523933" y="161065"/>
                  <a:pt x="538835" y="148467"/>
                  <a:pt x="555585" y="138896"/>
                </a:cubicBezTo>
                <a:cubicBezTo>
                  <a:pt x="568496" y="131518"/>
                  <a:pt x="626589" y="118252"/>
                  <a:pt x="636607" y="115747"/>
                </a:cubicBezTo>
                <a:lnTo>
                  <a:pt x="752354" y="138896"/>
                </a:lnTo>
                <a:cubicBezTo>
                  <a:pt x="767909" y="142229"/>
                  <a:pt x="785417" y="141647"/>
                  <a:pt x="798653" y="150471"/>
                </a:cubicBezTo>
                <a:cubicBezTo>
                  <a:pt x="810228" y="158187"/>
                  <a:pt x="813112" y="174332"/>
                  <a:pt x="821802" y="185195"/>
                </a:cubicBezTo>
                <a:cubicBezTo>
                  <a:pt x="828619" y="193716"/>
                  <a:pt x="838135" y="199823"/>
                  <a:pt x="844952" y="208344"/>
                </a:cubicBezTo>
                <a:cubicBezTo>
                  <a:pt x="870594" y="240396"/>
                  <a:pt x="867451" y="241118"/>
                  <a:pt x="879676" y="277792"/>
                </a:cubicBezTo>
                <a:cubicBezTo>
                  <a:pt x="883534" y="331807"/>
                  <a:pt x="885581" y="385983"/>
                  <a:pt x="891250" y="439838"/>
                </a:cubicBezTo>
                <a:cubicBezTo>
                  <a:pt x="895742" y="482514"/>
                  <a:pt x="906304" y="503527"/>
                  <a:pt x="914400" y="544010"/>
                </a:cubicBezTo>
                <a:cubicBezTo>
                  <a:pt x="939527" y="669649"/>
                  <a:pt x="912721" y="559609"/>
                  <a:pt x="937549" y="671332"/>
                </a:cubicBezTo>
                <a:cubicBezTo>
                  <a:pt x="946531" y="711750"/>
                  <a:pt x="941470" y="717678"/>
                  <a:pt x="972273" y="740780"/>
                </a:cubicBezTo>
                <a:cubicBezTo>
                  <a:pt x="994531" y="757473"/>
                  <a:pt x="1041721" y="787078"/>
                  <a:pt x="1041721" y="787078"/>
                </a:cubicBezTo>
                <a:cubicBezTo>
                  <a:pt x="1061012" y="783220"/>
                  <a:pt x="1083226" y="786417"/>
                  <a:pt x="1099595" y="775504"/>
                </a:cubicBezTo>
                <a:cubicBezTo>
                  <a:pt x="1109747" y="768736"/>
                  <a:pt x="1107817" y="752511"/>
                  <a:pt x="1111169" y="740780"/>
                </a:cubicBezTo>
                <a:cubicBezTo>
                  <a:pt x="1115539" y="725484"/>
                  <a:pt x="1118173" y="709718"/>
                  <a:pt x="1122744" y="694481"/>
                </a:cubicBezTo>
                <a:cubicBezTo>
                  <a:pt x="1129756" y="671109"/>
                  <a:pt x="1145893" y="625033"/>
                  <a:pt x="1145893" y="625033"/>
                </a:cubicBezTo>
                <a:cubicBezTo>
                  <a:pt x="1142035" y="532436"/>
                  <a:pt x="1134319" y="439919"/>
                  <a:pt x="1134319" y="347241"/>
                </a:cubicBezTo>
                <a:cubicBezTo>
                  <a:pt x="1134319" y="323772"/>
                  <a:pt x="1138472" y="300057"/>
                  <a:pt x="1145893" y="277792"/>
                </a:cubicBezTo>
                <a:cubicBezTo>
                  <a:pt x="1150292" y="264595"/>
                  <a:pt x="1160137" y="253755"/>
                  <a:pt x="1169043" y="243068"/>
                </a:cubicBezTo>
                <a:cubicBezTo>
                  <a:pt x="1179522" y="230493"/>
                  <a:pt x="1190147" y="217424"/>
                  <a:pt x="1203767" y="208344"/>
                </a:cubicBezTo>
                <a:cubicBezTo>
                  <a:pt x="1228494" y="191859"/>
                  <a:pt x="1327107" y="185726"/>
                  <a:pt x="1331088" y="185195"/>
                </a:cubicBezTo>
                <a:lnTo>
                  <a:pt x="1412111" y="173620"/>
                </a:lnTo>
                <a:cubicBezTo>
                  <a:pt x="1418809" y="153526"/>
                  <a:pt x="1433645" y="111980"/>
                  <a:pt x="1435260" y="92597"/>
                </a:cubicBezTo>
                <a:cubicBezTo>
                  <a:pt x="1437823" y="61838"/>
                  <a:pt x="1435260" y="30866"/>
                  <a:pt x="1435260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859482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4076</TotalTime>
  <Words>1365</Words>
  <Application>Microsoft Macintosh PowerPoint</Application>
  <PresentationFormat>On-screen Show (4:3)</PresentationFormat>
  <Paragraphs>264</Paragraphs>
  <Slides>33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Cambria Math</vt:lpstr>
      <vt:lpstr>Lucida Bright</vt:lpstr>
      <vt:lpstr>Palatino Linotype</vt:lpstr>
      <vt:lpstr>Symbol</vt:lpstr>
      <vt:lpstr>Tw Cen MT</vt:lpstr>
      <vt:lpstr>Wingdings</vt:lpstr>
      <vt:lpstr>Wingdings 2</vt:lpstr>
      <vt:lpstr>Median</vt:lpstr>
      <vt:lpstr>INTRODUCTION  TO  Machine  Learning 3rd Edition</vt:lpstr>
      <vt:lpstr>CS-470 Machine Learning</vt:lpstr>
      <vt:lpstr>CS-470 Machine Learning</vt:lpstr>
      <vt:lpstr>SE-807 Machine Learning</vt:lpstr>
      <vt:lpstr>Machine Learning</vt:lpstr>
      <vt:lpstr>Machine Learning</vt:lpstr>
      <vt:lpstr>Machine Learning</vt:lpstr>
      <vt:lpstr>Why Machine Learning?</vt:lpstr>
      <vt:lpstr>Why Machine Learning?</vt:lpstr>
      <vt:lpstr>Why Machine Learning?</vt:lpstr>
      <vt:lpstr>CHAPTER 1:  Introduction</vt:lpstr>
      <vt:lpstr>Big Data</vt:lpstr>
      <vt:lpstr>Why “Learn” ?</vt:lpstr>
      <vt:lpstr>What We Talk About When We  Talk About “Learning”</vt:lpstr>
      <vt:lpstr>Data Extraction</vt:lpstr>
      <vt:lpstr>What is Machine Learning?    (to sum up)</vt:lpstr>
      <vt:lpstr>Applications</vt:lpstr>
      <vt:lpstr>Learning Associations</vt:lpstr>
      <vt:lpstr>Supervised Learning</vt:lpstr>
      <vt:lpstr>Supervised Learning: Uses</vt:lpstr>
      <vt:lpstr>Classification</vt:lpstr>
      <vt:lpstr>Classification: Applications</vt:lpstr>
      <vt:lpstr>Face Recognition</vt:lpstr>
      <vt:lpstr>Regression</vt:lpstr>
      <vt:lpstr>Regression</vt:lpstr>
      <vt:lpstr>Regression Applications</vt:lpstr>
      <vt:lpstr>Regression Applications</vt:lpstr>
      <vt:lpstr>Unsupervised Learning</vt:lpstr>
      <vt:lpstr>Supervised vs Unsupervised Learning</vt:lpstr>
      <vt:lpstr>Reinforcement Learning</vt:lpstr>
      <vt:lpstr>Reinforcement Learning</vt:lpstr>
      <vt:lpstr>A little test</vt:lpstr>
      <vt:lpstr>A little test</vt:lpstr>
    </vt:vector>
  </TitlesOfParts>
  <Company>BOGAZICI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ethem</dc:creator>
  <cp:lastModifiedBy>Ahmad Salman</cp:lastModifiedBy>
  <cp:revision>258</cp:revision>
  <dcterms:created xsi:type="dcterms:W3CDTF">2005-01-24T14:46:28Z</dcterms:created>
  <dcterms:modified xsi:type="dcterms:W3CDTF">2023-09-12T09:32:19Z</dcterms:modified>
</cp:coreProperties>
</file>

<file path=docProps/thumbnail.jpeg>
</file>